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4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93" r:id="rId2"/>
    <p:sldId id="258" r:id="rId3"/>
    <p:sldId id="259" r:id="rId4"/>
    <p:sldId id="399" r:id="rId5"/>
    <p:sldId id="260" r:id="rId6"/>
    <p:sldId id="330" r:id="rId7"/>
    <p:sldId id="268" r:id="rId8"/>
    <p:sldId id="339" r:id="rId9"/>
    <p:sldId id="338" r:id="rId10"/>
    <p:sldId id="340" r:id="rId11"/>
    <p:sldId id="342" r:id="rId12"/>
    <p:sldId id="343" r:id="rId13"/>
    <p:sldId id="345" r:id="rId14"/>
    <p:sldId id="370" r:id="rId15"/>
    <p:sldId id="346" r:id="rId16"/>
    <p:sldId id="455" r:id="rId17"/>
    <p:sldId id="424" r:id="rId18"/>
    <p:sldId id="425" r:id="rId19"/>
    <p:sldId id="332" r:id="rId20"/>
    <p:sldId id="426" r:id="rId21"/>
    <p:sldId id="275" r:id="rId22"/>
    <p:sldId id="429" r:id="rId23"/>
    <p:sldId id="432" r:id="rId24"/>
    <p:sldId id="475" r:id="rId25"/>
    <p:sldId id="358" r:id="rId26"/>
    <p:sldId id="435" r:id="rId27"/>
    <p:sldId id="433" r:id="rId28"/>
    <p:sldId id="446" r:id="rId29"/>
    <p:sldId id="444" r:id="rId30"/>
    <p:sldId id="454" r:id="rId31"/>
    <p:sldId id="436" r:id="rId32"/>
    <p:sldId id="377" r:id="rId33"/>
    <p:sldId id="428" r:id="rId34"/>
    <p:sldId id="438" r:id="rId3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455"/>
    <a:srgbClr val="0E9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333" y="36"/>
      </p:cViewPr>
      <p:guideLst>
        <p:guide orient="horz" pos="166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4-42DE-8763-DE820B7E7DE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4-42DE-8763-DE820B7E7DE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solidFill>
                  <a:srgbClr val="317FB7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4-42DE-8763-DE820B7E7DE0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1E4-42DE-8763-DE820B7E7DE0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g/"通""用""格""式"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1E4-42DE-8763-DE820B7E7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A947-B69F-46AB-892A-142D315848C8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4BE4-6ABB-4DFC-88F2-21DB0926AD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/>
              <a:t>将图片的一维数组，</a:t>
            </a:r>
            <a:r>
              <a:rPr lang="en-US" altLang="zh-CN" b="1"/>
              <a:t> </a:t>
            </a:r>
            <a:r>
              <a:rPr lang="zh-CN" altLang="en-US" b="1"/>
              <a:t>与模板数组进行比对，比对时，按像素进行对比。</a:t>
            </a:r>
          </a:p>
          <a:p>
            <a:r>
              <a:rPr lang="zh-CN" altLang="en-US" b="1"/>
              <a:t>比对成功一次，计数加</a:t>
            </a:r>
            <a:r>
              <a:rPr lang="en-US" altLang="zh-CN" b="1"/>
              <a:t>1</a:t>
            </a:r>
            <a:r>
              <a:rPr lang="zh-CN" altLang="en-US" b="1"/>
              <a:t>。</a:t>
            </a:r>
          </a:p>
          <a:p>
            <a:r>
              <a:rPr lang="zh-CN" altLang="en-US" b="1"/>
              <a:t>最左侧代表当前匹配的字符在模板库中是第几个字符</a:t>
            </a:r>
          </a:p>
          <a:p>
            <a:r>
              <a:rPr lang="zh-CN" altLang="en-US" b="1"/>
              <a:t>中间表示当前字符匹配的正确像素数；</a:t>
            </a:r>
          </a:p>
          <a:p>
            <a:r>
              <a:rPr lang="zh-CN" altLang="en-US" b="1"/>
              <a:t>最右侧表示匹配的像素数目的最大值</a:t>
            </a:r>
            <a:r>
              <a:rPr lang="en-US" altLang="zh-CN" b="1"/>
              <a:t>!!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难点是黑夜，雨天雾天，车牌模糊这些情况！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lalla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4BE4-6ABB-4DFC-88F2-21DB0926AD8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9BE82D-BE47-49DE-8AA6-951A8F6B4152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022D3A-80DD-4654-A118-ED731BEB6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7.jpe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660515" y="4391856"/>
            <a:ext cx="2444750" cy="720967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dirty="0">
                <a:solidFill>
                  <a:schemeClr val="bg1"/>
                </a:solidFill>
              </a:rPr>
              <a:t>汇报人：</a:t>
            </a:r>
            <a:endParaRPr lang="en-US" altLang="zh-CN" sz="1500" dirty="0">
              <a:solidFill>
                <a:schemeClr val="bg1"/>
              </a:solidFill>
            </a:endParaRPr>
          </a:p>
          <a:p>
            <a:r>
              <a:rPr lang="zh-CN" altLang="en-US" sz="1500" dirty="0">
                <a:solidFill>
                  <a:schemeClr val="bg1"/>
                </a:solidFill>
              </a:rPr>
              <a:t>时间：</a:t>
            </a:r>
            <a:r>
              <a:rPr lang="en-US" altLang="zh-CN" sz="1500" dirty="0">
                <a:solidFill>
                  <a:schemeClr val="bg1"/>
                </a:solidFill>
              </a:rPr>
              <a:t>2021 </a:t>
            </a:r>
            <a:r>
              <a:rPr lang="zh-CN" altLang="en-US" sz="1500" dirty="0">
                <a:solidFill>
                  <a:schemeClr val="bg1"/>
                </a:solidFill>
              </a:rPr>
              <a:t>年</a:t>
            </a:r>
            <a:r>
              <a:rPr lang="en-US" altLang="zh-CN" sz="1500" dirty="0">
                <a:solidFill>
                  <a:schemeClr val="bg1"/>
                </a:solidFill>
              </a:rPr>
              <a:t> 6 </a:t>
            </a:r>
            <a:r>
              <a:rPr lang="zh-CN" altLang="en-US" sz="1500" dirty="0">
                <a:solidFill>
                  <a:schemeClr val="bg1"/>
                </a:solidFill>
              </a:rPr>
              <a:t>月</a:t>
            </a:r>
            <a:r>
              <a:rPr lang="en-US" altLang="zh-CN" sz="1500" dirty="0">
                <a:solidFill>
                  <a:schemeClr val="bg1"/>
                </a:solidFill>
              </a:rPr>
              <a:t> 8 </a:t>
            </a:r>
            <a:r>
              <a:rPr lang="zh-CN" altLang="en-US" sz="1500" dirty="0">
                <a:solidFill>
                  <a:schemeClr val="bg1"/>
                </a:solidFill>
              </a:rPr>
              <a:t>日</a:t>
            </a:r>
          </a:p>
        </p:txBody>
      </p:sp>
      <p:pic>
        <p:nvPicPr>
          <p:cNvPr id="2097155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0" y="-20320"/>
            <a:ext cx="3689350" cy="5130800"/>
          </a:xfrm>
          <a:prstGeom prst="rect">
            <a:avLst/>
          </a:prstGeom>
        </p:spPr>
      </p:pic>
      <p:sp>
        <p:nvSpPr>
          <p:cNvPr id="1048591" name="平行四边形 20"/>
          <p:cNvSpPr/>
          <p:nvPr/>
        </p:nvSpPr>
        <p:spPr>
          <a:xfrm>
            <a:off x="6610985" y="0"/>
            <a:ext cx="2494280" cy="1702435"/>
          </a:xfrm>
          <a:prstGeom prst="parallelogram">
            <a:avLst>
              <a:gd name="adj" fmla="val 67588"/>
            </a:avLst>
          </a:prstGeom>
          <a:solidFill>
            <a:srgbClr val="F9B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28" name="直接连接符 23"/>
          <p:cNvCxnSpPr>
            <a:stCxn id="1048591" idx="3"/>
          </p:cNvCxnSpPr>
          <p:nvPr/>
        </p:nvCxnSpPr>
        <p:spPr>
          <a:xfrm flipH="1">
            <a:off x="6295517" y="1702125"/>
            <a:ext cx="987324" cy="139375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>
                    <a:lumMod val="75000"/>
                  </a:schemeClr>
                </a:gs>
                <a:gs pos="83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24"/>
          <p:cNvCxnSpPr/>
          <p:nvPr/>
        </p:nvCxnSpPr>
        <p:spPr>
          <a:xfrm flipH="1">
            <a:off x="7317508" y="1203238"/>
            <a:ext cx="1787822" cy="260845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>
                    <a:lumMod val="7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35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82445" y="1549718"/>
            <a:ext cx="5579110" cy="1915160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b="1" dirty="0">
                <a:solidFill>
                  <a:schemeClr val="bg1"/>
                </a:solidFill>
                <a:sym typeface="+mn-ea"/>
              </a:rPr>
              <a:t>模式识别</a:t>
            </a:r>
            <a:r>
              <a:rPr lang="en-US" altLang="zh-CN" sz="4800" b="1" dirty="0">
                <a:solidFill>
                  <a:schemeClr val="bg1"/>
                </a:solidFill>
                <a:sym typeface="+mn-ea"/>
              </a:rPr>
              <a:t>   </a:t>
            </a:r>
            <a:r>
              <a:rPr lang="zh-CN" altLang="en-US" sz="4800" b="1" dirty="0">
                <a:solidFill>
                  <a:schemeClr val="bg1"/>
                </a:solidFill>
              </a:rPr>
              <a:t>车牌识别</a:t>
            </a: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</a:rPr>
              <a:t>期末汇报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097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791106" y="862766"/>
            <a:ext cx="2907605" cy="480616"/>
            <a:chOff x="633046" y="2222695"/>
            <a:chExt cx="3876807" cy="640821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753853" y="2225842"/>
              <a:ext cx="756000" cy="637674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633046" y="2222695"/>
              <a:ext cx="3123028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7"/>
          <p:cNvSpPr txBox="1"/>
          <p:nvPr/>
        </p:nvSpPr>
        <p:spPr>
          <a:xfrm>
            <a:off x="961830" y="843653"/>
            <a:ext cx="2338454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16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240方向各行跳变点数</a:t>
            </a:r>
          </a:p>
          <a:p>
            <a:r>
              <a:rPr lang="zh-CN" sz="16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定位车牌上下边界</a:t>
            </a:r>
          </a:p>
        </p:txBody>
      </p:sp>
      <p:sp>
        <p:nvSpPr>
          <p:cNvPr id="35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0998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车牌定位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1" name="矩形 40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9" descr="车牌上下边界定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" y="1428750"/>
            <a:ext cx="8631555" cy="22866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91210" y="3940175"/>
            <a:ext cx="813562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6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根据240方向各行的跳变次数与阈值15比较，可以有效去除车牌边框和铆钉。</a:t>
            </a:r>
            <a:endParaRPr lang="zh-CN" altLang="en-US" sz="1600" b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489287" y="974016"/>
            <a:ext cx="301686" cy="369332"/>
            <a:chOff x="4414857" y="1065983"/>
            <a:chExt cx="301686" cy="369331"/>
          </a:xfrm>
        </p:grpSpPr>
        <p:sp>
          <p:nvSpPr>
            <p:cNvPr id="109" name="椭圆 108"/>
            <p:cNvSpPr/>
            <p:nvPr/>
          </p:nvSpPr>
          <p:spPr>
            <a:xfrm>
              <a:off x="4417853" y="1095705"/>
              <a:ext cx="298690" cy="2986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414857" y="1065983"/>
              <a:ext cx="30168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20" descr="车牌左右边界定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1705610"/>
            <a:ext cx="6667500" cy="208851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91106" y="862766"/>
            <a:ext cx="2907605" cy="480616"/>
            <a:chOff x="633046" y="2222695"/>
            <a:chExt cx="3876807" cy="640821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753853" y="2225842"/>
              <a:ext cx="756000" cy="637674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633046" y="2222695"/>
              <a:ext cx="3123028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7"/>
          <p:cNvSpPr txBox="1"/>
          <p:nvPr/>
        </p:nvSpPr>
        <p:spPr>
          <a:xfrm>
            <a:off x="961830" y="843653"/>
            <a:ext cx="2338454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16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320方向HSV颜色空间</a:t>
            </a:r>
          </a:p>
          <a:p>
            <a:r>
              <a:rPr lang="zh-CN" sz="16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定位车牌左右边界</a:t>
            </a:r>
          </a:p>
        </p:txBody>
      </p:sp>
      <p:sp>
        <p:nvSpPr>
          <p:cNvPr id="35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0998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车牌定位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1" name="矩形 40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89287" y="974016"/>
            <a:ext cx="301686" cy="368300"/>
            <a:chOff x="4414857" y="1065983"/>
            <a:chExt cx="301686" cy="368299"/>
          </a:xfrm>
        </p:grpSpPr>
        <p:sp>
          <p:nvSpPr>
            <p:cNvPr id="109" name="椭圆 108"/>
            <p:cNvSpPr/>
            <p:nvPr/>
          </p:nvSpPr>
          <p:spPr>
            <a:xfrm>
              <a:off x="4417853" y="1095705"/>
              <a:ext cx="298690" cy="2986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414857" y="1065983"/>
              <a:ext cx="298450" cy="368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图片 9" descr="RGB"/>
          <p:cNvPicPr>
            <a:picLocks noChangeAspect="1"/>
          </p:cNvPicPr>
          <p:nvPr/>
        </p:nvPicPr>
        <p:blipFill>
          <a:blip r:embed="rId4"/>
          <a:srcRect l="6850" t="3682" r="1670"/>
          <a:stretch>
            <a:fillRect/>
          </a:stretch>
        </p:blipFill>
        <p:spPr>
          <a:xfrm>
            <a:off x="4499610" y="-20320"/>
            <a:ext cx="2421255" cy="1911985"/>
          </a:xfrm>
          <a:prstGeom prst="rect">
            <a:avLst/>
          </a:prstGeom>
          <a:ln>
            <a:noFill/>
          </a:ln>
        </p:spPr>
      </p:pic>
      <p:pic>
        <p:nvPicPr>
          <p:cNvPr id="10" name="图片 10" descr="HSV"/>
          <p:cNvPicPr>
            <a:picLocks noChangeAspect="1"/>
          </p:cNvPicPr>
          <p:nvPr/>
        </p:nvPicPr>
        <p:blipFill>
          <a:blip r:embed="rId5"/>
          <a:srcRect l="3137" r="2980"/>
          <a:stretch>
            <a:fillRect/>
          </a:stretch>
        </p:blipFill>
        <p:spPr>
          <a:xfrm>
            <a:off x="6944995" y="0"/>
            <a:ext cx="2199005" cy="1758315"/>
          </a:xfrm>
          <a:prstGeom prst="rect">
            <a:avLst/>
          </a:prstGeom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91210" y="3940175"/>
            <a:ext cx="813562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6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采用HSV颜色模式识别蓝色区域更符合人眼的颜色识别。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791106" y="862766"/>
            <a:ext cx="2907605" cy="480616"/>
            <a:chOff x="633046" y="2222695"/>
            <a:chExt cx="3876807" cy="640821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753853" y="2225842"/>
              <a:ext cx="756000" cy="637674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633046" y="2222695"/>
              <a:ext cx="3123028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7"/>
          <p:cNvSpPr txBox="1"/>
          <p:nvPr/>
        </p:nvSpPr>
        <p:spPr>
          <a:xfrm>
            <a:off x="961830" y="843653"/>
            <a:ext cx="2338454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1600">
                <a:latin typeface="等线" panose="02010600030101010101" charset="-122"/>
                <a:ea typeface="等线" panose="02010600030101010101" charset="-122"/>
                <a:sym typeface="+mn-ea"/>
              </a:rPr>
              <a:t>基于垂直投影法</a:t>
            </a:r>
          </a:p>
          <a:p>
            <a:r>
              <a:rPr lang="zh-CN" sz="1600">
                <a:latin typeface="等线" panose="02010600030101010101" charset="-122"/>
                <a:ea typeface="等线" panose="02010600030101010101" charset="-122"/>
                <a:sym typeface="+mn-ea"/>
              </a:rPr>
              <a:t>划分字符</a:t>
            </a:r>
          </a:p>
        </p:txBody>
      </p:sp>
      <p:sp>
        <p:nvSpPr>
          <p:cNvPr id="35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0998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buClrTx/>
              <a:buSzTx/>
              <a:buFontTx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字符分割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1" name="矩形 40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89287" y="974016"/>
            <a:ext cx="301686" cy="368300"/>
            <a:chOff x="4414857" y="1065983"/>
            <a:chExt cx="301686" cy="368299"/>
          </a:xfrm>
        </p:grpSpPr>
        <p:sp>
          <p:nvSpPr>
            <p:cNvPr id="109" name="椭圆 108"/>
            <p:cNvSpPr/>
            <p:nvPr/>
          </p:nvSpPr>
          <p:spPr>
            <a:xfrm>
              <a:off x="4417853" y="1095705"/>
              <a:ext cx="298690" cy="2986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414857" y="1065983"/>
              <a:ext cx="298450" cy="368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16" name="图片 2"/>
          <p:cNvPicPr>
            <a:picLocks noChangeAspect="1"/>
          </p:cNvPicPr>
          <p:nvPr/>
        </p:nvPicPr>
        <p:blipFill>
          <a:blip r:embed="rId3"/>
          <a:srcRect l="62142" t="44060"/>
          <a:stretch>
            <a:fillRect/>
          </a:stretch>
        </p:blipFill>
        <p:spPr>
          <a:xfrm>
            <a:off x="539750" y="1573530"/>
            <a:ext cx="2868930" cy="78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60455"/>
          <a:stretch>
            <a:fillRect/>
          </a:stretch>
        </p:blipFill>
        <p:spPr>
          <a:xfrm>
            <a:off x="683895" y="2355850"/>
            <a:ext cx="2672080" cy="12471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499610" y="1059180"/>
            <a:ext cx="419036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6070" fontAlgn="auto">
              <a:lnSpc>
                <a:spcPct val="150000"/>
              </a:lnSpc>
            </a:pPr>
            <a:r>
              <a:rPr lang="zh-CN" sz="16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根据</a:t>
            </a:r>
            <a:r>
              <a:rPr lang="zh-CN" sz="16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320方向各列跳变点数实现字符分割</a:t>
            </a:r>
            <a:r>
              <a:rPr lang="zh-CN" sz="16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，</a:t>
            </a:r>
            <a:r>
              <a:rPr lang="zh-CN" sz="16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320方向各列的跳变点的统计同理于240方向，此处不再赘述。</a:t>
            </a:r>
          </a:p>
          <a:p>
            <a:pPr indent="306070" fontAlgn="auto">
              <a:lnSpc>
                <a:spcPct val="150000"/>
              </a:lnSpc>
            </a:pPr>
            <a:r>
              <a:rPr lang="zh-CN" sz="16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采用</a:t>
            </a:r>
            <a:r>
              <a:rPr lang="zh-CN" sz="16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垂直投影法</a:t>
            </a:r>
            <a:r>
              <a:rPr lang="zh-CN" sz="16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的字符划分方法来划分车牌字符区域，依据车牌特点可知，每个字符之间都存在一定的纯黑区域。</a:t>
            </a:r>
            <a:r>
              <a:rPr lang="zh-CN" sz="16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二值化后，字符区域为白色，车牌中的非字符区域为黑色。</a:t>
            </a:r>
          </a:p>
          <a:p>
            <a:pPr indent="306070" fontAlgn="auto">
              <a:lnSpc>
                <a:spcPct val="150000"/>
              </a:lnSpc>
            </a:pPr>
            <a:r>
              <a:rPr lang="zh-CN" sz="16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若最终分割的字符数为8，则分割正确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173" y="89535"/>
            <a:ext cx="391096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8" descr="横向归一化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" y="1345565"/>
            <a:ext cx="6602095" cy="373253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91106" y="862766"/>
            <a:ext cx="2907605" cy="480616"/>
            <a:chOff x="633046" y="2222695"/>
            <a:chExt cx="3876807" cy="640821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753853" y="2225842"/>
              <a:ext cx="756000" cy="637674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633046" y="2222695"/>
              <a:ext cx="3123028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7"/>
          <p:cNvSpPr txBox="1"/>
          <p:nvPr/>
        </p:nvSpPr>
        <p:spPr>
          <a:xfrm>
            <a:off x="971355" y="1003673"/>
            <a:ext cx="2338454" cy="3143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16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车牌归一化</a:t>
            </a:r>
            <a:r>
              <a:rPr lang="en-US" altLang="zh-CN" sz="16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25*50</a:t>
            </a:r>
          </a:p>
        </p:txBody>
      </p:sp>
      <p:sp>
        <p:nvSpPr>
          <p:cNvPr id="35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0998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buClrTx/>
              <a:buSzTx/>
              <a:buFontTx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车牌识别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1" name="矩形 40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89287" y="974016"/>
            <a:ext cx="301686" cy="368300"/>
            <a:chOff x="4414857" y="1065983"/>
            <a:chExt cx="301686" cy="368299"/>
          </a:xfrm>
        </p:grpSpPr>
        <p:sp>
          <p:nvSpPr>
            <p:cNvPr id="109" name="椭圆 108"/>
            <p:cNvSpPr/>
            <p:nvPr/>
          </p:nvSpPr>
          <p:spPr>
            <a:xfrm>
              <a:off x="4417853" y="1095705"/>
              <a:ext cx="298690" cy="2986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414857" y="1065983"/>
              <a:ext cx="298450" cy="368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190490" y="915035"/>
            <a:ext cx="37642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6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基于我国车牌标准尺寸，字符宽45mm，</a:t>
            </a:r>
          </a:p>
          <a:p>
            <a:pPr indent="0"/>
            <a:r>
              <a:rPr lang="zh-CN" sz="16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高90mm，即宽高比例为1:2。</a:t>
            </a:r>
            <a:endParaRPr lang="zh-CN" altLang="en-US" sz="1600" b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6671945" y="1563370"/>
          <a:ext cx="2429510" cy="43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6" imgW="2429510" imgH="439420" progId="Equation.AxMath">
                  <p:embed/>
                </p:oleObj>
              </mc:Choice>
              <mc:Fallback>
                <p:oleObj r:id="rId6" imgW="2429510" imgH="439420" progId="Equation.AxMath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71945" y="1563370"/>
                        <a:ext cx="2429510" cy="439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628765" y="2139315"/>
            <a:ext cx="251523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 fontAlgn="auto">
              <a:lnSpc>
                <a:spcPct val="150000"/>
              </a:lnSpc>
            </a:pPr>
            <a:r>
              <a:rPr lang="zh-CN" sz="12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当</a:t>
            </a:r>
            <a:r>
              <a:rPr lang="en-US" sz="12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Mo=1</a:t>
            </a:r>
            <a:r>
              <a:rPr lang="zh-CN" sz="12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时，</a:t>
            </a:r>
            <a:r>
              <a:rPr lang="en-US" sz="12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Yu=0</a:t>
            </a:r>
            <a:r>
              <a:rPr lang="zh-CN" sz="12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；</a:t>
            </a:r>
            <a:r>
              <a:rPr lang="zh-CN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即当图片的宽度只有指定宽度的一半时（宽度只能取一半或者以下），平均</a:t>
            </a:r>
            <a:r>
              <a:rPr lang="en-US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</a:t>
            </a:r>
            <a:r>
              <a:rPr lang="zh-CN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个像素就会插入</a:t>
            </a:r>
            <a:r>
              <a:rPr lang="en-US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</a:t>
            </a:r>
            <a:r>
              <a:rPr lang="zh-CN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个像素，插入像素的颜色值取前一个像素的颜色值；</a:t>
            </a:r>
            <a:r>
              <a:rPr lang="en-US" altLang="zh-CN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</a:t>
            </a:r>
          </a:p>
          <a:p>
            <a:pPr indent="304800" fontAlgn="auto">
              <a:lnSpc>
                <a:spcPct val="150000"/>
              </a:lnSpc>
            </a:pPr>
            <a:r>
              <a:rPr lang="zh-CN" sz="12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当</a:t>
            </a:r>
            <a:r>
              <a:rPr lang="en-US" sz="12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Mo=0</a:t>
            </a:r>
            <a:r>
              <a:rPr lang="zh-CN" sz="12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时，</a:t>
            </a:r>
            <a:r>
              <a:rPr lang="en-US" sz="12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Yu=1</a:t>
            </a:r>
            <a:r>
              <a:rPr lang="zh-CN" sz="12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，</a:t>
            </a:r>
            <a:r>
              <a:rPr lang="zh-CN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平均每</a:t>
            </a:r>
            <a:r>
              <a:rPr lang="en-US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Mo_1=24/Yu</a:t>
            </a:r>
            <a:r>
              <a:rPr lang="zh-CN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个像素就会插入一个像素。</a:t>
            </a:r>
          </a:p>
          <a:p>
            <a:pPr indent="304800" fontAlgn="auto">
              <a:lnSpc>
                <a:spcPct val="150000"/>
              </a:lnSpc>
            </a:pPr>
            <a:r>
              <a:rPr lang="zh-CN" sz="12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两种情况需要分别编写代码实现横向和纵向的归一化</a:t>
            </a:r>
            <a:r>
              <a:rPr lang="zh-CN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。</a:t>
            </a:r>
            <a:endParaRPr lang="zh-CN" altLang="en-US" sz="1200" b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851660"/>
            <a:ext cx="6210300" cy="192024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91106" y="862766"/>
            <a:ext cx="2907605" cy="480616"/>
            <a:chOff x="633046" y="2222695"/>
            <a:chExt cx="3876807" cy="640821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753853" y="2225842"/>
              <a:ext cx="756000" cy="637674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633046" y="2222695"/>
              <a:ext cx="3123028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7"/>
          <p:cNvSpPr txBox="1"/>
          <p:nvPr/>
        </p:nvSpPr>
        <p:spPr>
          <a:xfrm>
            <a:off x="971355" y="987163"/>
            <a:ext cx="2338454" cy="3143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1600">
                <a:latin typeface="等线" panose="02010600030101010101" charset="-122"/>
                <a:ea typeface="等线" panose="02010600030101010101" charset="-122"/>
                <a:sym typeface="+mn-ea"/>
              </a:rPr>
              <a:t>模板产生</a:t>
            </a:r>
            <a:endParaRPr lang="en-US" altLang="zh-CN" sz="1600"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35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0998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车牌模板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1" name="矩形 40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89287" y="974016"/>
            <a:ext cx="301686" cy="368300"/>
            <a:chOff x="4414857" y="1065983"/>
            <a:chExt cx="301686" cy="368299"/>
          </a:xfrm>
        </p:grpSpPr>
        <p:sp>
          <p:nvSpPr>
            <p:cNvPr id="109" name="椭圆 108"/>
            <p:cNvSpPr/>
            <p:nvPr/>
          </p:nvSpPr>
          <p:spPr>
            <a:xfrm>
              <a:off x="4417853" y="1095705"/>
              <a:ext cx="298690" cy="2986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414857" y="1065983"/>
              <a:ext cx="298450" cy="368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443980" y="864870"/>
            <a:ext cx="230060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位图(Bitmap)：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点阵图使用像素的一格一格的小点来描述图像。</a:t>
            </a:r>
            <a:r>
              <a:rPr lang="zh-CN" altLang="en-US" sz="1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矢量图可以无限放大，并且不会失真；而位图则不能。</a:t>
            </a:r>
            <a:endParaRPr lang="zh-CN" altLang="en-US" sz="14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BMP文件4部分组成</a:t>
            </a:r>
            <a:r>
              <a:rPr lang="en-US" alt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: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位图文件头、位图信息头、 颜色表、颜色点阵数据。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3.</a:t>
            </a: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BMP文件的数据存放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是</a:t>
            </a:r>
            <a:r>
              <a:rPr lang="zh-CN" altLang="en-US" sz="140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从下到上，从左到右</a:t>
            </a: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的。</a:t>
            </a:r>
            <a:endParaRPr lang="en-US" altLang="zh-CN" sz="140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60065" y="3883660"/>
            <a:ext cx="642620" cy="2298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900" b="1">
                <a:latin typeface="华文中宋" panose="02010600040101010101" charset="-122"/>
                <a:ea typeface="华文中宋" panose="02010600040101010101" charset="-122"/>
              </a:rPr>
              <a:t>读取位图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2" descr="模板匹配的原理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461135"/>
            <a:ext cx="6167120" cy="262255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91106" y="862766"/>
            <a:ext cx="2907605" cy="480616"/>
            <a:chOff x="633046" y="2222695"/>
            <a:chExt cx="3876807" cy="640821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3753853" y="2225842"/>
              <a:ext cx="756000" cy="637674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633046" y="2222695"/>
              <a:ext cx="3123028" cy="0"/>
            </a:xfrm>
            <a:prstGeom prst="line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7"/>
          <p:cNvSpPr txBox="1"/>
          <p:nvPr/>
        </p:nvSpPr>
        <p:spPr>
          <a:xfrm>
            <a:off x="971355" y="1003673"/>
            <a:ext cx="2338454" cy="3143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1600">
                <a:latin typeface="等线" panose="02010600030101010101" charset="-122"/>
                <a:ea typeface="等线" panose="02010600030101010101" charset="-122"/>
                <a:sym typeface="+mn-ea"/>
              </a:rPr>
              <a:t>模板匹配</a:t>
            </a:r>
          </a:p>
        </p:txBody>
      </p:sp>
      <p:sp>
        <p:nvSpPr>
          <p:cNvPr id="35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0998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buClrTx/>
              <a:buSzTx/>
              <a:buFontTx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车牌识别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41" name="矩形 40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489287" y="974016"/>
            <a:ext cx="301686" cy="368300"/>
            <a:chOff x="4414857" y="1065983"/>
            <a:chExt cx="301686" cy="368299"/>
          </a:xfrm>
        </p:grpSpPr>
        <p:sp>
          <p:nvSpPr>
            <p:cNvPr id="109" name="椭圆 108"/>
            <p:cNvSpPr/>
            <p:nvPr/>
          </p:nvSpPr>
          <p:spPr>
            <a:xfrm>
              <a:off x="4417853" y="1095705"/>
              <a:ext cx="298690" cy="2986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414857" y="1065983"/>
              <a:ext cx="298450" cy="368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91210" y="4083685"/>
            <a:ext cx="81356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6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模板匹配</a:t>
            </a:r>
            <a:r>
              <a:rPr lang="zh-CN" sz="1600">
                <a:latin typeface="等线" panose="02010600030101010101" charset="-122"/>
                <a:ea typeface="等线" panose="02010600030101010101" charset="-122"/>
                <a:sym typeface="+mn-ea"/>
              </a:rPr>
              <a:t>是最早出现的</a:t>
            </a:r>
            <a:r>
              <a:rPr lang="zh-CN" sz="16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模式识别方法</a:t>
            </a:r>
            <a:r>
              <a:rPr lang="zh-CN" sz="1600">
                <a:latin typeface="等线" panose="02010600030101010101" charset="-122"/>
                <a:ea typeface="等线" panose="02010600030101010101" charset="-122"/>
                <a:sym typeface="+mn-ea"/>
              </a:rPr>
              <a:t>，也是模式识别中最容易的一种，数学模型很容易建立。在实际的应用中，</a:t>
            </a:r>
            <a:r>
              <a:rPr lang="zh-CN" sz="16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人脸识别、条码识别、字符识别、零件检测、车牌识别、苹果识别和指纹识别等都可以使用模板匹配方法</a:t>
            </a:r>
            <a:r>
              <a:rPr lang="zh-CN" sz="1600">
                <a:latin typeface="等线" panose="02010600030101010101" charset="-122"/>
                <a:ea typeface="等线" panose="02010600030101010101" charset="-122"/>
                <a:sym typeface="+mn-ea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5" y="0"/>
            <a:ext cx="9117965" cy="5142865"/>
          </a:xfrm>
          <a:prstGeom prst="rect">
            <a:avLst/>
          </a:prstGeom>
        </p:spPr>
      </p:pic>
      <p:pic>
        <p:nvPicPr>
          <p:cNvPr id="4" name="图片 3" descr="u=404352656,1414830590&amp;fm=26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7180" y="0"/>
            <a:ext cx="9448800" cy="528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582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buClrTx/>
              <a:buSzTx/>
              <a:buFontTx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车牌识别结果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52" name="矩形 51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7" descr="辽B984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915670"/>
            <a:ext cx="2940685" cy="935990"/>
          </a:xfrm>
          <a:prstGeom prst="rect">
            <a:avLst/>
          </a:prstGeom>
        </p:spPr>
      </p:pic>
      <p:pic>
        <p:nvPicPr>
          <p:cNvPr id="40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" y="2345690"/>
            <a:ext cx="3006090" cy="234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 descr="渝A48M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0" y="894080"/>
            <a:ext cx="3074670" cy="979170"/>
          </a:xfrm>
          <a:prstGeom prst="rect">
            <a:avLst/>
          </a:prstGeom>
        </p:spPr>
      </p:pic>
      <p:pic>
        <p:nvPicPr>
          <p:cNvPr id="41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555" y="2355215"/>
            <a:ext cx="2957195" cy="2325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箭头连接符 3"/>
          <p:cNvCxnSpPr/>
          <p:nvPr/>
        </p:nvCxnSpPr>
        <p:spPr>
          <a:xfrm>
            <a:off x="2690495" y="1842135"/>
            <a:ext cx="0" cy="503555"/>
          </a:xfrm>
          <a:prstGeom prst="straightConnector1">
            <a:avLst/>
          </a:prstGeom>
          <a:ln w="38100" cmpd="thinThick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>
            <a:off x="6553835" y="1873250"/>
            <a:ext cx="0" cy="503555"/>
          </a:xfrm>
          <a:prstGeom prst="straightConnector1">
            <a:avLst/>
          </a:prstGeom>
          <a:ln w="38100" cmpd="thinThick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/>
          <a:srcRect l="6944"/>
          <a:stretch>
            <a:fillRect/>
          </a:stretch>
        </p:blipFill>
        <p:spPr>
          <a:xfrm>
            <a:off x="407670" y="2858770"/>
            <a:ext cx="2332355" cy="206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5582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buClrTx/>
              <a:buSzTx/>
              <a:buFontTx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车牌识别结果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52" name="矩形 51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5" descr="sue05ev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790" y="673100"/>
            <a:ext cx="2344420" cy="1706880"/>
          </a:xfrm>
          <a:prstGeom prst="rect">
            <a:avLst/>
          </a:prstGeom>
        </p:spPr>
      </p:pic>
      <p:pic>
        <p:nvPicPr>
          <p:cNvPr id="43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790" y="2869565"/>
            <a:ext cx="2375535" cy="209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395605" y="679450"/>
            <a:ext cx="2345055" cy="1696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2" descr="zheL218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080" y="679450"/>
            <a:ext cx="2345055" cy="1663065"/>
          </a:xfrm>
          <a:prstGeom prst="rect">
            <a:avLst/>
          </a:prstGeom>
        </p:spPr>
      </p:pic>
      <p:pic>
        <p:nvPicPr>
          <p:cNvPr id="45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8080" y="2885440"/>
            <a:ext cx="2336800" cy="20142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箭头连接符 3"/>
          <p:cNvCxnSpPr/>
          <p:nvPr/>
        </p:nvCxnSpPr>
        <p:spPr>
          <a:xfrm>
            <a:off x="1547495" y="2366010"/>
            <a:ext cx="0" cy="503555"/>
          </a:xfrm>
          <a:prstGeom prst="straightConnector1">
            <a:avLst/>
          </a:prstGeom>
          <a:ln w="38100" cmpd="thinThick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4587240" y="2381885"/>
            <a:ext cx="0" cy="503555"/>
          </a:xfrm>
          <a:prstGeom prst="straightConnector1">
            <a:avLst/>
          </a:prstGeom>
          <a:ln w="38100" cmpd="thinThick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7400925" y="2355850"/>
            <a:ext cx="0" cy="503555"/>
          </a:xfrm>
          <a:prstGeom prst="straightConnector1">
            <a:avLst/>
          </a:prstGeom>
          <a:ln w="38100" cmpd="thinThick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1" descr="车牌模型2"/>
          <p:cNvPicPr>
            <a:picLocks noChangeAspect="1"/>
          </p:cNvPicPr>
          <p:nvPr/>
        </p:nvPicPr>
        <p:blipFill>
          <a:blip r:embed="rId3"/>
          <a:srcRect b="4935"/>
          <a:stretch>
            <a:fillRect/>
          </a:stretch>
        </p:blipFill>
        <p:spPr>
          <a:xfrm>
            <a:off x="3419475" y="709295"/>
            <a:ext cx="5224145" cy="3725545"/>
          </a:xfrm>
          <a:prstGeom prst="rect">
            <a:avLst/>
          </a:prstGeom>
          <a:ln>
            <a:noFill/>
          </a:ln>
        </p:spPr>
      </p:pic>
      <p:sp>
        <p:nvSpPr>
          <p:cNvPr id="46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0167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buClrTx/>
              <a:buSzTx/>
              <a:buFontTx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车牌识别结果分析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52" name="矩形 51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23850" y="1009650"/>
            <a:ext cx="284353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图中x=10,x=20,x=30三条红线作为参考线；绿色部分代表当前行统计的灰度跳变点个数；与参考线垂直的红线规定在识别过程中车牌区域不能超过该线，而要限定于上下两条蓝线之间，这两条蓝线可以按照车牌特征进行自动锁定。</a:t>
            </a: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最终实验结果表明，当车牌区域位于两条蓝线之前，且下边界不超过红线时，识别结果较为准确，但对于字符F、E的识别准确率较低，原因之一是他们的字符特征较为相似。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45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905" y="0"/>
            <a:ext cx="2030095" cy="1750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291"/>
          <p:cNvSpPr>
            <a:spLocks noChangeArrowheads="1"/>
          </p:cNvSpPr>
          <p:nvPr/>
        </p:nvSpPr>
        <p:spPr bwMode="auto">
          <a:xfrm flipV="1">
            <a:off x="6299835" y="1886956"/>
            <a:ext cx="5181600" cy="1295000"/>
          </a:xfrm>
          <a:prstGeom prst="parallelogram">
            <a:avLst>
              <a:gd name="adj" fmla="val 5513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AutoShape 292"/>
          <p:cNvSpPr>
            <a:spLocks noChangeArrowheads="1"/>
          </p:cNvSpPr>
          <p:nvPr/>
        </p:nvSpPr>
        <p:spPr bwMode="auto">
          <a:xfrm flipV="1">
            <a:off x="-990600" y="1886956"/>
            <a:ext cx="5181600" cy="1295000"/>
          </a:xfrm>
          <a:prstGeom prst="parallelogram">
            <a:avLst>
              <a:gd name="adj" fmla="val 5513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WordArt 293"/>
          <p:cNvSpPr>
            <a:spLocks noChangeArrowheads="1" noChangeShapeType="1" noTextEdit="1"/>
          </p:cNvSpPr>
          <p:nvPr/>
        </p:nvSpPr>
        <p:spPr bwMode="auto">
          <a:xfrm>
            <a:off x="1752600" y="2110724"/>
            <a:ext cx="1143000" cy="53323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kern="1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4" name="WordArt 294"/>
          <p:cNvSpPr>
            <a:spLocks noChangeArrowheads="1" noChangeShapeType="1" noTextEdit="1"/>
          </p:cNvSpPr>
          <p:nvPr/>
        </p:nvSpPr>
        <p:spPr bwMode="auto">
          <a:xfrm>
            <a:off x="1763688" y="2779437"/>
            <a:ext cx="1143000" cy="15235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WordArt 20"/>
          <p:cNvSpPr>
            <a:spLocks noChangeArrowheads="1" noChangeShapeType="1" noTextEdit="1"/>
          </p:cNvSpPr>
          <p:nvPr/>
        </p:nvSpPr>
        <p:spPr bwMode="auto">
          <a:xfrm>
            <a:off x="3647584" y="1313881"/>
            <a:ext cx="2286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1</a:t>
            </a:r>
            <a:endParaRPr lang="zh-CN" altLang="en-US" sz="3600" b="1" kern="1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6" name="Rectangle 22"/>
          <p:cNvSpPr>
            <a:spLocks noChangeArrowheads="1"/>
          </p:cNvSpPr>
          <p:nvPr/>
        </p:nvSpPr>
        <p:spPr bwMode="auto">
          <a:xfrm>
            <a:off x="4210685" y="1275715"/>
            <a:ext cx="147764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2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47" name="WordArt 20"/>
          <p:cNvSpPr>
            <a:spLocks noChangeArrowheads="1" noChangeShapeType="1" noTextEdit="1"/>
          </p:cNvSpPr>
          <p:nvPr/>
        </p:nvSpPr>
        <p:spPr bwMode="auto">
          <a:xfrm>
            <a:off x="4170189" y="2358880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2</a:t>
            </a:r>
            <a:endParaRPr lang="zh-CN" altLang="en-US" sz="3600" b="1" kern="1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4673744" y="2304611"/>
            <a:ext cx="297180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zh-CN" altLang="en-US" sz="2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传统算法</a:t>
            </a:r>
          </a:p>
        </p:txBody>
      </p:sp>
      <p:sp>
        <p:nvSpPr>
          <p:cNvPr id="49" name="WordArt 20"/>
          <p:cNvSpPr>
            <a:spLocks noChangeArrowheads="1" noChangeShapeType="1" noTextEdit="1"/>
          </p:cNvSpPr>
          <p:nvPr/>
        </p:nvSpPr>
        <p:spPr bwMode="auto">
          <a:xfrm>
            <a:off x="4800744" y="3228938"/>
            <a:ext cx="304800" cy="45705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3175">
                <a:solidFill>
                  <a:srgbClr val="0875F8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600" b="1" kern="1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3</a:t>
            </a:r>
            <a:endParaRPr lang="zh-CN" altLang="en-US" sz="3600" b="1" kern="1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0" name="Rectangle 22"/>
          <p:cNvSpPr>
            <a:spLocks noChangeArrowheads="1"/>
          </p:cNvSpPr>
          <p:nvPr/>
        </p:nvSpPr>
        <p:spPr bwMode="auto">
          <a:xfrm>
            <a:off x="5363989" y="3191177"/>
            <a:ext cx="297180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fontAlgn="base" hangingPunct="1">
              <a:lnSpc>
                <a:spcPct val="120000"/>
              </a:lnSpc>
              <a:buClrTx/>
              <a:buSzTx/>
            </a:pPr>
            <a:r>
              <a:rPr lang="en-US" altLang="zh-CN" sz="2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LprNet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0998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buClrTx/>
              <a:buSzTx/>
              <a:buFontTx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难点分析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12" name="矩形 11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584835" y="635635"/>
          <a:ext cx="7974965" cy="4349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5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难点分析</a:t>
                      </a:r>
                      <a:endParaRPr lang="en-US" altLang="en-US" sz="1400" b="1">
                        <a:solidFill>
                          <a:srgbClr val="FFFFFF"/>
                        </a:solidFill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解决方案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D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74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FFFFFF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显示：LCD设定显示区域、显示数字、汉子、字母，画点划线、及LCD的8种扫描方向的确定</a:t>
                      </a:r>
                      <a:endParaRPr lang="en-US" altLang="en-US" sz="1400" b="0">
                        <a:solidFill>
                          <a:srgbClr val="FFFFFF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使用ST-LINK调试器（使用SWD接口）</a:t>
                      </a:r>
                      <a:r>
                        <a:rPr lang="en-US" sz="1400" b="1">
                          <a:solidFill>
                            <a:srgbClr val="7030A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反复调试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，对比实际显示效果和设定的显示效果，不断的进行修改。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D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FFFFFF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显示：对ov7725摄像头的功能方法不明确</a:t>
                      </a:r>
                      <a:endParaRPr lang="en-US" altLang="en-US" sz="1400" b="0">
                        <a:solidFill>
                          <a:srgbClr val="FFFFFF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查阅《STM32F1开发指南-库函数版本》，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  <a:sym typeface="+mn-ea"/>
                        </a:rPr>
                        <a:t>了解到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ov7725摄像头</a:t>
                      </a:r>
                      <a:r>
                        <a:rPr lang="en-US" sz="1400" b="1">
                          <a:solidFill>
                            <a:srgbClr val="7030A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只能输出格式为RGB565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的图片。因此需要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读写两个8bit像素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进行移位</a:t>
                      </a:r>
                      <a:r>
                        <a:rPr lang="en-US" sz="14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操作</a:t>
                      </a:r>
                      <a:r>
                        <a:rPr lang="en-US" sz="140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拼接为1个16bit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D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FFFFFF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识别：车牌识别效果不理想，</a:t>
                      </a:r>
                      <a:r>
                        <a:rPr lang="zh-CN" altLang="en-US" sz="1400" b="0">
                          <a:solidFill>
                            <a:srgbClr val="FFFFFF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调试查找错误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识别过程显示过快，无法明确每个字符的识别过快。因此</a:t>
                      </a:r>
                      <a:r>
                        <a:rPr lang="en-US" sz="1400" b="1">
                          <a:solidFill>
                            <a:srgbClr val="7030A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在调试的过程中使用延时函数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，便有足够的时间仔细分析整个识别过程。发现LCD</a:t>
                      </a:r>
                      <a:r>
                        <a:rPr lang="en-US" sz="1400" b="1">
                          <a:solidFill>
                            <a:srgbClr val="7030A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镜像显示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车牌字符，可能导致识别效果不理想。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D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45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经验教训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0795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1)调试：通过flymcu开始编译执行hex文件时，</a:t>
                      </a:r>
                      <a:r>
                        <a:rPr lang="en-US" sz="1400" b="1">
                          <a:solidFill>
                            <a:srgbClr val="7030A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忘记选择编译前重装文件选项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，导致多次调试的结果没有任何变化；</a:t>
                      </a:r>
                    </a:p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2)进一步熟悉按位操作：如：&lt;&lt;，有符号左移位，将运算数的二进制整体左移指定位数，低位用0补齐。&gt;&gt;，有符号右移位，将运算数的二进制整体右移指定位数，整数高位用0补齐，负数高位用1补齐（保持负数符号不变）；又如:在</a:t>
                      </a:r>
                      <a:r>
                        <a:rPr lang="en-US" sz="1400" b="1">
                          <a:solidFill>
                            <a:srgbClr val="7030A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模板匹配时，进行按位比较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: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for(e=0;e&lt;8;e++){s1=st1&amp;(1&lt;&lt;e);  s2=st2&amp;(1&lt;&lt;e);}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3)注重基础运算</a:t>
                      </a:r>
                      <a:r>
                        <a:rPr lang="en-US" sz="1400" b="1">
                          <a:solidFill>
                            <a:srgbClr val="7030A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模运算和地板除基础的运算完成图像归一化</a:t>
                      </a:r>
                      <a:endParaRPr lang="en-US" altLang="en-US" sz="1400" b="1">
                        <a:solidFill>
                          <a:srgbClr val="7030A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3773158" y="1826932"/>
            <a:ext cx="106299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</a:p>
        </p:txBody>
      </p:sp>
      <p:sp>
        <p:nvSpPr>
          <p:cNvPr id="6" name="TextBox 24"/>
          <p:cNvSpPr txBox="1"/>
          <p:nvPr/>
        </p:nvSpPr>
        <p:spPr>
          <a:xfrm>
            <a:off x="3773158" y="2154348"/>
            <a:ext cx="88519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773160" y="1247148"/>
            <a:ext cx="3115806" cy="530225"/>
            <a:chOff x="3773160" y="1247148"/>
            <a:chExt cx="3115806" cy="53022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1195705" cy="53022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dirty="0">
                  <a:solidFill>
                    <a:schemeClr val="accent4"/>
                  </a:solidFill>
                  <a:latin typeface="Impact" panose="020B0806030902050204" pitchFamily="34" charset="0"/>
                </a:rPr>
                <a:t>LPRNet</a:t>
              </a:r>
              <a:endParaRPr lang="zh-CN" altLang="en-US" sz="3000" dirty="0">
                <a:solidFill>
                  <a:schemeClr val="accent4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75406" y="1309038"/>
              <a:ext cx="1813560" cy="40703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深度神经网络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3825914" y="3003798"/>
            <a:ext cx="5319000" cy="2004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TextBox 24"/>
          <p:cNvSpPr txBox="1"/>
          <p:nvPr/>
        </p:nvSpPr>
        <p:spPr>
          <a:xfrm>
            <a:off x="3773158" y="2482008"/>
            <a:ext cx="106299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识别结果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15" y="339725"/>
            <a:ext cx="5906770" cy="2194560"/>
          </a:xfrm>
          <a:prstGeom prst="rect">
            <a:avLst/>
          </a:prstGeom>
        </p:spPr>
      </p:pic>
      <p:sp>
        <p:nvSpPr>
          <p:cNvPr id="37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92151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buClrTx/>
              <a:buSzTx/>
              <a:buFontTx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LPRNet网络结构</a:t>
            </a:r>
          </a:p>
          <a:p>
            <a:pPr algn="r" fontAlgn="base">
              <a:buClrTx/>
              <a:buSzTx/>
              <a:buFontTx/>
            </a:pP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——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LocNet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2" name="矩形 31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71550" y="2912110"/>
            <a:ext cx="283019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空间变换预处理</a:t>
            </a:r>
            <a:r>
              <a:rPr lang="en-US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LocNet</a:t>
            </a:r>
            <a:endParaRPr lang="en-US" sz="1400" b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使用Spatial Transformer Layer，对检测到的倾斜车牌进行校正</a:t>
            </a:r>
            <a:r>
              <a:rPr lang="en-US" alt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,</a:t>
            </a:r>
            <a:r>
              <a:rPr lang="en-US" altLang="zh-CN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提高识别准确率</a:t>
            </a:r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465" y="2715895"/>
            <a:ext cx="4358640" cy="206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28" descr="1565746968498664"/>
          <p:cNvPicPr>
            <a:picLocks noChangeAspect="1"/>
          </p:cNvPicPr>
          <p:nvPr/>
        </p:nvPicPr>
        <p:blipFill>
          <a:blip r:embed="rId5"/>
          <a:srcRect t="-2388" b="61294"/>
          <a:stretch>
            <a:fillRect/>
          </a:stretch>
        </p:blipFill>
        <p:spPr>
          <a:xfrm>
            <a:off x="253365" y="1306830"/>
            <a:ext cx="1713230" cy="832485"/>
          </a:xfrm>
          <a:prstGeom prst="rect">
            <a:avLst/>
          </a:prstGeom>
        </p:spPr>
      </p:pic>
      <p:pic>
        <p:nvPicPr>
          <p:cNvPr id="12" name="图片 31" descr="1565746968498664"/>
          <p:cNvPicPr>
            <a:picLocks noChangeAspect="1"/>
          </p:cNvPicPr>
          <p:nvPr/>
        </p:nvPicPr>
        <p:blipFill>
          <a:blip r:embed="rId5"/>
          <a:srcRect t="60896"/>
          <a:stretch>
            <a:fillRect/>
          </a:stretch>
        </p:blipFill>
        <p:spPr>
          <a:xfrm>
            <a:off x="7091680" y="1347470"/>
            <a:ext cx="1713230" cy="79184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V="1">
            <a:off x="3203575" y="2860040"/>
            <a:ext cx="1224280" cy="28765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35" y="4884420"/>
            <a:ext cx="63639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/>
              <a:t>Zherzdev S , Gruzdev A . LPRNet: License Plate Recognition via Deep Neural Networks[J]. 2018.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网络结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05" y="367030"/>
            <a:ext cx="7065645" cy="4409440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74" name="矩形 73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35" y="4884420"/>
            <a:ext cx="63639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/>
              <a:t>Zherzdev S , Gruzdev A . LPRNet: License Plate Recognition via Deep Neural Networks[J]. 2018.</a:t>
            </a:r>
          </a:p>
        </p:txBody>
      </p:sp>
      <p:sp>
        <p:nvSpPr>
          <p:cNvPr id="37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92151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buClrTx/>
              <a:buSzTx/>
              <a:buFontTx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LPRNet网络结构</a:t>
            </a:r>
          </a:p>
          <a:p>
            <a:pPr algn="r" fontAlgn="base">
              <a:buClrTx/>
              <a:buSzTx/>
              <a:buFontTx/>
            </a:pP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——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主干网络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179070" y="1718310"/>
            <a:ext cx="1370330" cy="1706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输入输出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输入</a:t>
            </a:r>
            <a:r>
              <a:rPr lang="zh-CN" sz="14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RGB图片，</a:t>
            </a:r>
            <a:r>
              <a:rPr lang="zh-CN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输出</a:t>
            </a: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一个代表对应字符可能性的序列</a:t>
            </a:r>
            <a:endParaRPr lang="zh-CN" altLang="en-US" sz="1400" b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74" name="矩形 73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92151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buClrTx/>
              <a:buSzTx/>
              <a:buFontTx/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LPRNet网络结构</a:t>
            </a:r>
          </a:p>
          <a:p>
            <a:pPr algn="r" fontAlgn="base">
              <a:buClrTx/>
              <a:buSzTx/>
              <a:buFontTx/>
            </a:pP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——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损失函数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3365" y="1193800"/>
            <a:ext cx="254000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损失函数</a:t>
            </a:r>
            <a:endParaRPr lang="zh-CN" sz="1400" b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解码器的输出与目标字符序列的长度不一致，故采用CTC损失函数torch.nn.CTCLoss</a:t>
            </a:r>
            <a:endParaRPr lang="zh-CN" sz="14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宽卷积</a:t>
            </a:r>
          </a:p>
          <a:p>
            <a:pPr indent="0" fontAlgn="auto">
              <a:lnSpc>
                <a:spcPct val="150000"/>
              </a:lnSpc>
            </a:pP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宽卷积(1*13的卷积核)利用本地字符的上下文从而取代了RNN网络</a:t>
            </a:r>
            <a:endParaRPr lang="zh-CN" sz="14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65" y="1419860"/>
            <a:ext cx="5847715" cy="222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539750" y="267335"/>
            <a:ext cx="14681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车牌数据集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74" name="矩形 73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31" descr="DA1ED0C94C0C48B0AA060FFFBBDB281B"/>
          <p:cNvPicPr>
            <a:picLocks noChangeAspect="1"/>
          </p:cNvPicPr>
          <p:nvPr/>
        </p:nvPicPr>
        <p:blipFill>
          <a:blip r:embed="rId3"/>
          <a:srcRect t="4839" b="12005"/>
          <a:stretch>
            <a:fillRect/>
          </a:stretch>
        </p:blipFill>
        <p:spPr>
          <a:xfrm>
            <a:off x="3419158" y="843598"/>
            <a:ext cx="5255895" cy="34702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19700" y="4444365"/>
            <a:ext cx="15811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1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数据集</a:t>
            </a:r>
            <a:r>
              <a:rPr lang="en-US" sz="1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CCPD(</a:t>
            </a:r>
            <a:r>
              <a:rPr lang="zh-CN" altLang="en-US" sz="1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单位</a:t>
            </a:r>
            <a:r>
              <a:rPr lang="en-US" altLang="zh-CN" sz="1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k</a:t>
            </a:r>
            <a:r>
              <a:rPr lang="en-US" sz="12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</a:t>
            </a:r>
            <a:endParaRPr lang="en-US" altLang="en-US" sz="12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360" y="1347470"/>
            <a:ext cx="3073400" cy="2353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CCPD</a:t>
            </a:r>
          </a:p>
          <a:p>
            <a:pPr indent="0" fontAlgn="auto">
              <a:lnSpc>
                <a:spcPct val="150000"/>
              </a:lnSpc>
            </a:pP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车牌数据集</a:t>
            </a:r>
            <a:r>
              <a:rPr 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CCPD</a:t>
            </a: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，该数据集由中国科学技术大学开源，数据集庞大。数据集采集城市道路场景。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数据集划分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选取11696车牌图像,然后以9:1的比例将数据集划分为训练子集和验证子集。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539750" y="267335"/>
            <a:ext cx="306006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LprNet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识别结果可视化</a:t>
            </a:r>
            <a:endParaRPr lang="en-US" altLang="zh-CN" b="1">
              <a:solidFill>
                <a:schemeClr val="accent2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74" name="矩形 73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445" y="1059815"/>
            <a:ext cx="5695315" cy="337693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107315" y="843280"/>
            <a:ext cx="319913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PyQt5</a:t>
            </a:r>
            <a:endParaRPr lang="zh-CN" sz="1400" b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PyQt5是基于Digia公司强大的图形程式框架Qt5的python接口，PyQt5本身拥有超过</a:t>
            </a:r>
            <a:r>
              <a:rPr lang="zh-CN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620个类</a:t>
            </a:r>
            <a:r>
              <a:rPr lang="zh-CN" sz="14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和</a:t>
            </a:r>
            <a:r>
              <a:rPr lang="zh-CN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6000函数</a:t>
            </a:r>
            <a:r>
              <a:rPr lang="zh-CN" sz="14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及方法。</a:t>
            </a: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Qt Designer</a:t>
            </a:r>
            <a:endParaRPr lang="zh-CN" sz="1400" b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在PyQt中</a:t>
            </a:r>
            <a:r>
              <a:rPr lang="en-US" altLang="zh-CN" sz="14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,</a:t>
            </a: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通过Qt Designer来</a:t>
            </a:r>
            <a:r>
              <a:rPr lang="zh-CN" sz="14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编写UI界面，</a:t>
            </a: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Qt Designer的设计符合</a:t>
            </a:r>
            <a:r>
              <a:rPr lang="zh-CN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MVC架构</a:t>
            </a:r>
            <a:r>
              <a:rPr lang="zh-CN" sz="14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，其实现了视图和逻辑的分离</a:t>
            </a:r>
          </a:p>
          <a:p>
            <a:pPr marL="171450" indent="-1714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pyuic5</a:t>
            </a:r>
            <a:endParaRPr lang="zh-CN" sz="1400" b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sz="14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Qt Designer生成的.ui文件转换为.py文件。 </a:t>
            </a:r>
            <a:endParaRPr lang="zh-CN" altLang="en-US" sz="1400" b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5" y="593090"/>
            <a:ext cx="3608070" cy="27057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38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539750" y="267335"/>
            <a:ext cx="306006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LprNet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识别结果</a:t>
            </a:r>
            <a:endParaRPr lang="en-US" altLang="zh-CN" b="1">
              <a:solidFill>
                <a:schemeClr val="accent2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74" name="矩形 73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2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" y="2520950"/>
            <a:ext cx="3333115" cy="2495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38000"/>
              </a:prstClr>
            </a:outerShdw>
            <a:reflection blurRad="6350" stA="10000" endA="300" endPos="55000" dir="5400000" sy="-100000" algn="bl" rotWithShape="0"/>
          </a:effectLst>
        </p:spPr>
      </p:pic>
      <p:pic>
        <p:nvPicPr>
          <p:cNvPr id="37" name="图片 2"/>
          <p:cNvPicPr>
            <a:picLocks noChangeAspect="1"/>
          </p:cNvPicPr>
          <p:nvPr/>
        </p:nvPicPr>
        <p:blipFill>
          <a:blip r:embed="rId5"/>
          <a:srcRect b="2957"/>
          <a:stretch>
            <a:fillRect/>
          </a:stretch>
        </p:blipFill>
        <p:spPr>
          <a:xfrm>
            <a:off x="5435600" y="593090"/>
            <a:ext cx="3652520" cy="25717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38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38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420" y="2499995"/>
            <a:ext cx="3348355" cy="24961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38000"/>
              </a:prstClr>
            </a:outerShdw>
            <a:reflection blurRad="6350" stA="12000" endA="300" endPos="5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hat"/>
          <p:cNvPicPr>
            <a:picLocks noChangeAspect="1"/>
          </p:cNvPicPr>
          <p:nvPr/>
        </p:nvPicPr>
        <p:blipFill>
          <a:blip r:embed="rId3"/>
          <a:srcRect r="16375"/>
          <a:stretch>
            <a:fillRect/>
          </a:stretch>
        </p:blipFill>
        <p:spPr>
          <a:xfrm>
            <a:off x="6826250" y="1941830"/>
            <a:ext cx="2347595" cy="3201670"/>
          </a:xfrm>
          <a:prstGeom prst="rect">
            <a:avLst/>
          </a:prstGeom>
        </p:spPr>
      </p:pic>
      <p:pic>
        <p:nvPicPr>
          <p:cNvPr id="8" name="图片 7" descr="19.jpg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26250" cy="51733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87450" y="2571750"/>
            <a:ext cx="4956175" cy="21482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animBg="1"/>
      <p:bldP spid="3" grpId="3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539750" y="267335"/>
            <a:ext cx="306006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LprNet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识别结果</a:t>
            </a:r>
            <a:endParaRPr lang="en-US" altLang="zh-CN" b="1">
              <a:solidFill>
                <a:schemeClr val="accent2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74" name="矩形 73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6" descr="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1765935"/>
            <a:ext cx="2157095" cy="16122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38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2" name="图片 1" descr="19.jpg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070" y="382270"/>
            <a:ext cx="2743835" cy="2058035"/>
          </a:xfrm>
          <a:prstGeom prst="rect">
            <a:avLst/>
          </a:prstGeom>
        </p:spPr>
      </p:pic>
      <p:pic>
        <p:nvPicPr>
          <p:cNvPr id="8" name="图片 7" descr="19.jpg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865" y="382270"/>
            <a:ext cx="2720340" cy="20408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070" y="2976245"/>
            <a:ext cx="2737485" cy="19551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8005" y="2976245"/>
            <a:ext cx="2743200" cy="195453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4218305" y="2456815"/>
            <a:ext cx="0" cy="503555"/>
          </a:xfrm>
          <a:prstGeom prst="straightConnector1">
            <a:avLst/>
          </a:prstGeom>
          <a:ln w="38100" cmpd="thinThick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020560" y="2463800"/>
            <a:ext cx="0" cy="503555"/>
          </a:xfrm>
          <a:prstGeom prst="straightConnector1">
            <a:avLst/>
          </a:prstGeom>
          <a:ln w="38100" cmpd="thinThick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3773158" y="1826932"/>
            <a:ext cx="106299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6" name="TextBox 24"/>
          <p:cNvSpPr txBox="1"/>
          <p:nvPr/>
        </p:nvSpPr>
        <p:spPr>
          <a:xfrm>
            <a:off x="3773158" y="2154348"/>
            <a:ext cx="106299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方案研究</a:t>
            </a:r>
          </a:p>
        </p:txBody>
      </p:sp>
      <p:sp>
        <p:nvSpPr>
          <p:cNvPr id="7" name="TextBox 25"/>
          <p:cNvSpPr txBox="1"/>
          <p:nvPr/>
        </p:nvSpPr>
        <p:spPr>
          <a:xfrm>
            <a:off x="3773159" y="2504490"/>
            <a:ext cx="106299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研究对象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773170" y="1247140"/>
            <a:ext cx="4758402" cy="530225"/>
            <a:chOff x="3773160" y="1247148"/>
            <a:chExt cx="3253740" cy="530225"/>
          </a:xfrm>
        </p:grpSpPr>
        <p:sp>
          <p:nvSpPr>
            <p:cNvPr id="4" name="TextBox 4"/>
            <p:cNvSpPr txBox="1"/>
            <p:nvPr/>
          </p:nvSpPr>
          <p:spPr>
            <a:xfrm>
              <a:off x="3773160" y="1247148"/>
              <a:ext cx="3253740" cy="5302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3000" b="1" dirty="0">
                  <a:solidFill>
                    <a:schemeClr val="accent4"/>
                  </a:solidFill>
                  <a:latin typeface="Impact" panose="020B0806030902050204" pitchFamily="34" charset="0"/>
                </a:rPr>
                <a:t>Project Bankground</a:t>
              </a:r>
              <a:endParaRPr lang="zh-CN" altLang="en-US" sz="3000" b="1" dirty="0">
                <a:solidFill>
                  <a:schemeClr val="accent4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23648" y="1293503"/>
              <a:ext cx="986949" cy="43751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485" y="571500"/>
            <a:ext cx="3247390" cy="1966595"/>
          </a:xfrm>
          <a:prstGeom prst="rect">
            <a:avLst/>
          </a:prstGeom>
        </p:spPr>
      </p:pic>
      <p:pic>
        <p:nvPicPr>
          <p:cNvPr id="5" name="图片 5" descr="6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645" y="575310"/>
            <a:ext cx="3240405" cy="1944370"/>
          </a:xfrm>
          <a:prstGeom prst="rect">
            <a:avLst/>
          </a:prstGeom>
        </p:spPr>
      </p:pic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539750" y="267335"/>
            <a:ext cx="306006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LprNet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识别结果</a:t>
            </a:r>
            <a:endParaRPr lang="en-US" altLang="zh-CN" b="1">
              <a:solidFill>
                <a:schemeClr val="accent2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74" name="矩形 73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85" y="2573020"/>
            <a:ext cx="3248660" cy="2275840"/>
          </a:xfrm>
          <a:prstGeom prst="rect">
            <a:avLst/>
          </a:prstGeom>
        </p:spPr>
      </p:pic>
      <p:pic>
        <p:nvPicPr>
          <p:cNvPr id="10" name="图片 2"/>
          <p:cNvPicPr>
            <a:picLocks noChangeAspect="1"/>
          </p:cNvPicPr>
          <p:nvPr/>
        </p:nvPicPr>
        <p:blipFill>
          <a:blip r:embed="rId6"/>
          <a:srcRect l="1386" t="4991" r="940" b="6998"/>
          <a:stretch>
            <a:fillRect/>
          </a:stretch>
        </p:blipFill>
        <p:spPr>
          <a:xfrm>
            <a:off x="5780405" y="2565400"/>
            <a:ext cx="3257550" cy="226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" y="1995805"/>
            <a:ext cx="2353945" cy="1409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38000"/>
              </a:prstClr>
            </a:outerShdw>
            <a:reflection blurRad="6350" stA="50000" endA="300" endPos="5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08"/>
          <p:cNvSpPr txBox="1">
            <a:spLocks noChangeArrowheads="1"/>
          </p:cNvSpPr>
          <p:nvPr/>
        </p:nvSpPr>
        <p:spPr bwMode="auto">
          <a:xfrm>
            <a:off x="539750" y="267335"/>
            <a:ext cx="306006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LprNet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识别方法对比</a:t>
            </a:r>
            <a:endParaRPr lang="en-US" altLang="zh-CN" b="1">
              <a:solidFill>
                <a:schemeClr val="accent2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74" name="矩形 73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196340" y="915670"/>
          <a:ext cx="6751320" cy="314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7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方法</a:t>
                      </a:r>
                      <a:endParaRPr lang="en-US" altLang="en-US" sz="1800" b="1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识别率/%</a:t>
                      </a:r>
                      <a:endParaRPr lang="en-US" altLang="en-US" sz="18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单张用时/ms</a:t>
                      </a:r>
                      <a:endParaRPr lang="en-US" altLang="en-US" sz="18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模板匹配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80.35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49.15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HOG+SVM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90.12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52.64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BP神经网络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83.24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50.12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多级细粒度特征融合车牌识别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94.56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53.83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YOLOV3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99.32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17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边缘检测定位与连通域分割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83.2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——</a:t>
                      </a:r>
                      <a:endParaRPr lang="en-US" altLang="en-US" sz="1800" b="0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License Plate Recognition viaDeep Neural Networks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b="1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95.0</a:t>
                      </a:r>
                      <a:endParaRPr lang="en-US" altLang="en-US" sz="1800" b="1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b="1">
                          <a:latin typeface="等线" panose="02010600030101010101" charset="-122"/>
                          <a:ea typeface="等线" panose="02010600030101010101" charset="-122"/>
                          <a:cs typeface="宋体" panose="02010600030101010101" pitchFamily="2" charset="-122"/>
                        </a:rPr>
                        <a:t>1.3</a:t>
                      </a:r>
                      <a:endParaRPr lang="en-US" altLang="en-US" sz="1800" b="1">
                        <a:latin typeface="等线" panose="02010600030101010101" charset="-122"/>
                        <a:ea typeface="等线" panose="02010600030101010101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2" name="文本框 101"/>
          <p:cNvSpPr txBox="1"/>
          <p:nvPr/>
        </p:nvSpPr>
        <p:spPr>
          <a:xfrm>
            <a:off x="1187450" y="4156075"/>
            <a:ext cx="640969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sz="14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LprNet方法只需要0.34gflops就可以完成一次前向传播，在</a:t>
            </a:r>
            <a:r>
              <a:rPr lang="en-US" sz="14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N</a:t>
            </a:r>
            <a:r>
              <a:rPr lang="zh-CN" sz="14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VIDIA GeForce GTX 1080显卡运算每个车牌3ms，在英特尔酷睿i7-6700K上每个车牌1.3ms。</a:t>
            </a:r>
            <a:endParaRPr lang="zh-CN" altLang="en-US" sz="14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15132" y="1996243"/>
            <a:ext cx="2010946" cy="1837993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53066" y="1509339"/>
            <a:ext cx="2010946" cy="1837993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3107" y="988284"/>
            <a:ext cx="2038044" cy="186276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9" name="文本框 31"/>
          <p:cNvSpPr txBox="1"/>
          <p:nvPr/>
        </p:nvSpPr>
        <p:spPr>
          <a:xfrm>
            <a:off x="323215" y="1059815"/>
            <a:ext cx="23958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LPRNet是一个用于高质量的车牌识别的</a:t>
            </a:r>
            <a:r>
              <a:rPr lang="zh-CN" altLang="en-US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实时</a:t>
            </a: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框架，</a:t>
            </a:r>
            <a:r>
              <a:rPr lang="zh-CN" altLang="en-US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LPR无需进行字符的预切割</a:t>
            </a:r>
            <a:r>
              <a:rPr lang="en-US" altLang="zh-CN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,</a:t>
            </a: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采用端到端的识别方法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10" name="文本框 32"/>
          <p:cNvSpPr txBox="1"/>
          <p:nvPr/>
        </p:nvSpPr>
        <p:spPr>
          <a:xfrm>
            <a:off x="1259205" y="887095"/>
            <a:ext cx="14757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端到端的识别</a:t>
            </a:r>
          </a:p>
        </p:txBody>
      </p:sp>
      <p:cxnSp>
        <p:nvCxnSpPr>
          <p:cNvPr id="11" name="直接连接符 10"/>
          <p:cNvCxnSpPr>
            <a:stCxn id="10" idx="3"/>
          </p:cNvCxnSpPr>
          <p:nvPr/>
        </p:nvCxnSpPr>
        <p:spPr>
          <a:xfrm>
            <a:off x="2663190" y="1056005"/>
            <a:ext cx="1376680" cy="725170"/>
          </a:xfrm>
          <a:prstGeom prst="line">
            <a:avLst/>
          </a:prstGeom>
          <a:ln w="15875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9" idx="1"/>
            <a:endCxn id="5" idx="3"/>
          </p:cNvCxnSpPr>
          <p:nvPr/>
        </p:nvCxnSpPr>
        <p:spPr>
          <a:xfrm flipH="1">
            <a:off x="5563870" y="1876425"/>
            <a:ext cx="859155" cy="551815"/>
          </a:xfrm>
          <a:prstGeom prst="line">
            <a:avLst/>
          </a:prstGeom>
          <a:ln w="15875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0"/>
          <p:cNvSpPr txBox="1"/>
          <p:nvPr/>
        </p:nvSpPr>
        <p:spPr>
          <a:xfrm>
            <a:off x="326626" y="3221554"/>
            <a:ext cx="25002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LPRNet没有使用RNN的车牌实时识别方法，其</a:t>
            </a:r>
            <a:r>
              <a:rPr lang="zh-CN" altLang="en-US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可以部署在</a:t>
            </a: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各种不同的平台上，包括</a:t>
            </a:r>
            <a:r>
              <a:rPr lang="zh-CN" altLang="en-US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嵌入式设备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16" name="文本框 41"/>
          <p:cNvSpPr txBox="1"/>
          <p:nvPr/>
        </p:nvSpPr>
        <p:spPr>
          <a:xfrm>
            <a:off x="889869" y="2969429"/>
            <a:ext cx="185213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部署于嵌入式设备</a:t>
            </a:r>
          </a:p>
        </p:txBody>
      </p:sp>
      <p:cxnSp>
        <p:nvCxnSpPr>
          <p:cNvPr id="26" name="直接连接符 25"/>
          <p:cNvCxnSpPr>
            <a:stCxn id="16" idx="3"/>
          </p:cNvCxnSpPr>
          <p:nvPr/>
        </p:nvCxnSpPr>
        <p:spPr>
          <a:xfrm flipV="1">
            <a:off x="2670175" y="3025775"/>
            <a:ext cx="979805" cy="112395"/>
          </a:xfrm>
          <a:prstGeom prst="line">
            <a:avLst/>
          </a:prstGeom>
          <a:ln w="15875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63"/>
          <p:cNvSpPr txBox="1"/>
          <p:nvPr/>
        </p:nvSpPr>
        <p:spPr>
          <a:xfrm>
            <a:off x="6423025" y="1995805"/>
            <a:ext cx="23469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LPRNet方法具有足够强大的能力去处理疑难问题，例如视角以及相机的扭曲，较差的光线条件以及视角的改变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29" name="文本框 64"/>
          <p:cNvSpPr txBox="1"/>
          <p:nvPr/>
        </p:nvSpPr>
        <p:spPr>
          <a:xfrm>
            <a:off x="6423248" y="1707347"/>
            <a:ext cx="168190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鲁棒性好</a:t>
            </a:r>
          </a:p>
        </p:txBody>
      </p:sp>
      <p:sp>
        <p:nvSpPr>
          <p:cNvPr id="37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46304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LPRNet优点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2" name="矩形 31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83776" y="1441886"/>
            <a:ext cx="3960440" cy="521970"/>
            <a:chOff x="1292460" y="2162113"/>
            <a:chExt cx="5280586" cy="695961"/>
          </a:xfrm>
        </p:grpSpPr>
        <p:sp>
          <p:nvSpPr>
            <p:cNvPr id="29" name="椭圆 28"/>
            <p:cNvSpPr/>
            <p:nvPr/>
          </p:nvSpPr>
          <p:spPr>
            <a:xfrm>
              <a:off x="1292460" y="2252455"/>
              <a:ext cx="437607" cy="4376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2"/>
            <p:cNvSpPr txBox="1"/>
            <p:nvPr/>
          </p:nvSpPr>
          <p:spPr>
            <a:xfrm>
              <a:off x="1730065" y="2162113"/>
              <a:ext cx="4842981" cy="695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+mn-ea"/>
                </a:rPr>
                <a:t>基于</a:t>
              </a:r>
              <a:r>
                <a:rPr lang="en-US" altLang="zh-CN" sz="1400" dirty="0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+mn-ea"/>
                </a:rPr>
                <a:t>STM32F103ZET</a:t>
              </a:r>
              <a:r>
                <a:rPr lang="zh-CN" altLang="en-US" sz="1400" dirty="0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+mn-ea"/>
                </a:rPr>
                <a:t>的车牌识别方法中预处理较为简单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83776" y="2074330"/>
            <a:ext cx="3901440" cy="340995"/>
            <a:chOff x="1292460" y="3005366"/>
            <a:chExt cx="5201919" cy="454659"/>
          </a:xfrm>
        </p:grpSpPr>
        <p:sp>
          <p:nvSpPr>
            <p:cNvPr id="32" name="椭圆 31"/>
            <p:cNvSpPr/>
            <p:nvPr/>
          </p:nvSpPr>
          <p:spPr>
            <a:xfrm>
              <a:off x="1292460" y="3005366"/>
              <a:ext cx="437607" cy="4376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24"/>
            <p:cNvSpPr txBox="1"/>
            <p:nvPr/>
          </p:nvSpPr>
          <p:spPr>
            <a:xfrm>
              <a:off x="1730187" y="3051086"/>
              <a:ext cx="4764192" cy="408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+mn-ea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+mn-ea"/>
                </a:rPr>
                <a:t>制作、</a:t>
              </a:r>
              <a:r>
                <a:rPr 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rPr>
                <a:t>报告创新点不足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83776" y="2657058"/>
            <a:ext cx="3425825" cy="353695"/>
            <a:chOff x="1292460" y="3782335"/>
            <a:chExt cx="4567767" cy="471593"/>
          </a:xfrm>
        </p:grpSpPr>
        <p:sp>
          <p:nvSpPr>
            <p:cNvPr id="35" name="椭圆 34"/>
            <p:cNvSpPr/>
            <p:nvPr/>
          </p:nvSpPr>
          <p:spPr>
            <a:xfrm>
              <a:off x="1292460" y="3782335"/>
              <a:ext cx="437607" cy="4376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26"/>
            <p:cNvSpPr txBox="1"/>
            <p:nvPr/>
          </p:nvSpPr>
          <p:spPr>
            <a:xfrm>
              <a:off x="1730187" y="3844988"/>
              <a:ext cx="4130040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charset="-122"/>
                  <a:ea typeface="等线" panose="02010600030101010101" charset="-122"/>
                </a:rPr>
                <a:t>LprNet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charset="-122"/>
                  <a:ea typeface="等线" panose="02010600030101010101" charset="-122"/>
                </a:rPr>
                <a:t>未部署到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charset="-122"/>
                  <a:ea typeface="等线" panose="02010600030101010101" charset="-122"/>
                </a:rPr>
                <a:t>FPGA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83776" y="3239776"/>
            <a:ext cx="3710940" cy="340995"/>
            <a:chOff x="1292460" y="4559304"/>
            <a:chExt cx="4947920" cy="454660"/>
          </a:xfrm>
        </p:grpSpPr>
        <p:sp>
          <p:nvSpPr>
            <p:cNvPr id="38" name="椭圆 37"/>
            <p:cNvSpPr/>
            <p:nvPr/>
          </p:nvSpPr>
          <p:spPr>
            <a:xfrm>
              <a:off x="1292460" y="4559304"/>
              <a:ext cx="437607" cy="4376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28"/>
            <p:cNvSpPr txBox="1"/>
            <p:nvPr/>
          </p:nvSpPr>
          <p:spPr>
            <a:xfrm>
              <a:off x="1730187" y="4605024"/>
              <a:ext cx="4510193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等线" panose="02010600030101010101" charset="-122"/>
                  <a:ea typeface="等线" panose="02010600030101010101" charset="-122"/>
                </a:rPr>
                <a:t>深度神经网络学习难度大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92135" y="771458"/>
            <a:ext cx="5588726" cy="3722913"/>
            <a:chOff x="4576593" y="883496"/>
            <a:chExt cx="7451634" cy="4963884"/>
          </a:xfrm>
        </p:grpSpPr>
        <p:graphicFrame>
          <p:nvGraphicFramePr>
            <p:cNvPr id="41" name="图表 40"/>
            <p:cNvGraphicFramePr/>
            <p:nvPr/>
          </p:nvGraphicFramePr>
          <p:xfrm>
            <a:off x="4576593" y="883496"/>
            <a:ext cx="7451634" cy="49638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2" name="直角三角形 41"/>
            <p:cNvSpPr/>
            <p:nvPr/>
          </p:nvSpPr>
          <p:spPr>
            <a:xfrm rot="10800000">
              <a:off x="9594179" y="1550403"/>
              <a:ext cx="744583" cy="74458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>
              <a:off x="6328466" y="4537832"/>
              <a:ext cx="744583" cy="744583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43"/>
            <p:cNvSpPr/>
            <p:nvPr/>
          </p:nvSpPr>
          <p:spPr>
            <a:xfrm rot="10800000" flipH="1">
              <a:off x="6328467" y="1484388"/>
              <a:ext cx="744583" cy="744583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直角三角形 44"/>
            <p:cNvSpPr/>
            <p:nvPr/>
          </p:nvSpPr>
          <p:spPr>
            <a:xfrm flipH="1">
              <a:off x="9594178" y="4407202"/>
              <a:ext cx="744583" cy="744583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文本框 20"/>
            <p:cNvSpPr txBox="1"/>
            <p:nvPr/>
          </p:nvSpPr>
          <p:spPr>
            <a:xfrm rot="18900000">
              <a:off x="6328464" y="1557315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7" name="文本框 21"/>
            <p:cNvSpPr txBox="1"/>
            <p:nvPr/>
          </p:nvSpPr>
          <p:spPr>
            <a:xfrm rot="18900000">
              <a:off x="6139988" y="2008611"/>
              <a:ext cx="2057405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传统方法预处理</a:t>
              </a:r>
            </a:p>
          </p:txBody>
        </p:sp>
        <p:sp>
          <p:nvSpPr>
            <p:cNvPr id="48" name="文本框 32"/>
            <p:cNvSpPr txBox="1"/>
            <p:nvPr/>
          </p:nvSpPr>
          <p:spPr>
            <a:xfrm rot="2700000" flipH="1">
              <a:off x="9380101" y="1577281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49" name="文本框 33"/>
            <p:cNvSpPr txBox="1"/>
            <p:nvPr/>
          </p:nvSpPr>
          <p:spPr>
            <a:xfrm rot="2700000" flipH="1">
              <a:off x="8454262" y="2028231"/>
              <a:ext cx="205740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创新点</a:t>
              </a:r>
            </a:p>
          </p:txBody>
        </p:sp>
        <p:sp>
          <p:nvSpPr>
            <p:cNvPr id="50" name="文本框 34"/>
            <p:cNvSpPr txBox="1"/>
            <p:nvPr/>
          </p:nvSpPr>
          <p:spPr>
            <a:xfrm rot="2640000">
              <a:off x="6094447" y="4217885"/>
              <a:ext cx="205740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未部署到</a:t>
              </a:r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</a:p>
          </p:txBody>
        </p:sp>
        <p:sp>
          <p:nvSpPr>
            <p:cNvPr id="51" name="文本框 35"/>
            <p:cNvSpPr txBox="1"/>
            <p:nvPr/>
          </p:nvSpPr>
          <p:spPr>
            <a:xfrm rot="13500000">
              <a:off x="6328463" y="4483568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52" name="文本框 36"/>
            <p:cNvSpPr txBox="1"/>
            <p:nvPr/>
          </p:nvSpPr>
          <p:spPr>
            <a:xfrm rot="8100000">
              <a:off x="9430089" y="4373815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53" name="文本框 37"/>
            <p:cNvSpPr txBox="1"/>
            <p:nvPr/>
          </p:nvSpPr>
          <p:spPr>
            <a:xfrm rot="18900000" flipH="1">
              <a:off x="8480389" y="4217885"/>
              <a:ext cx="205740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深度神经网络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763874" y="2467165"/>
            <a:ext cx="12503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</a:p>
        </p:txBody>
      </p:sp>
      <p:sp>
        <p:nvSpPr>
          <p:cNvPr id="5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0998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工作不足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60" name="矩形 59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05" y="627380"/>
            <a:ext cx="7503795" cy="4246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[1] 朱克佳 , 郝庆华 , 李世勇等 . 车牌识别综述 [J]. 现代信息科技 ,2018,2(5):4-6.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[2] 邓运生 , 郑晨霞 , 尹安 . 车牌定位和字符分割方法对比研究及实现[J].兰州文理学院学报（自然科学版）,2019,33(6):78-84.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[3] 李祥鹏 , 闵卫东 , 韩清 , 刘瑞康 . 基于深度学习的车牌定位和识别方法 [J]. 计算机辅助设计与图形学学报 ,2019,31(06):979-987.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[4] 王恒 . 基于深度学习的车牌识别算法研究 [D]. 浙江：浙江工业大学 ,2017.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[5]张丽静,孙杰,殷晓宇.基于HSV颜色空间的车牌定位方法[J].微计算机信息 ,2008(7):247-248.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[6] 常巧红 , 高满屯 . 基于 HSV 色彩空间与数学形态学的车牌定位研究 [J]. 图学学报 ,2013,34(4):159-162.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[7] 谭司庭 , 胡志坤 . 基于 HSV 色空间的车牌定位综合方法 [J].计算机与应用化学 ,2011,28(7):903-906.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[8] 潘寒飞 . 基于颜色特征的车牌定位与分割技术研究 [D]. 重庆 :重庆大学 ,2012.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[9] 杨丽萍 . 基于数学形态学的车牌定位研究 [J]. 信息通信 ,2016,158(2):64-66.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[10] 卢雅琴 , 邬凌超 . 基于数学形态学的车牌定位方法 [J]. 计算机工程 ,2005,31(3):224-226.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[11] 贺桂娇 . 几种经典的图像边缘检测算子分析比较 [J]. 计算机光盘软件与应用 ,2014,17(9):182-183.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[12] 梁娟 . 一种基于 Sobel 图像边缘检测的改进算法 [J]. 软件导刊 ,2014,13(12):78-82.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[13] 罗帆 , 陈晟 , 王敏等 . 一种基于边缘特征的汽车牌照定位算法 [J]. 华中科技大学学报 ( 自然科学版 ),2004(S1):108-110.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[14] 樊东 , 陈津徽 , 张元良 . 基于遗传算法的车牌定位研究 [J].淮海工学院学报 ( 自然科学版 ),2019,28(4):1-4.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[15] 林乾毕 . 基于 SVM 与 ANN 神经网络的车牌识别系统 [J]. 软件 .2019,40(8):105-107.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[16] 施隆照 , 强书连 . 基于组合支持向量机的车牌字符识别 [J].计算机工程与设计 ,2017,38(06):1619-1623.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[17] 郭招球 , 赵跃龙 , 高敬欣 . 基于小波和神经网络的车牌字符识别新方法 [J]. 计算机测量与控制 ,2006,14(9):1257-1259.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[18] 王晶 . 基于神经网络的车牌识别技术研究 [D]. 杭州电子科技大学 ,2017.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[19] 柴伟佳 , 王连明 . 一种基于混合神经网络的车牌字符识别方法 [J]. 东北师大学报（自然科学版）,2018(1):63-67.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[20] 杨凡 , 赵建民 , 朱信忠 . 一种基于 BP 神经网络的车牌字符分类识别方法 [J]. 计算机科学 .2005,32(8):192-195.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[21] 刘保 . 基于神经网络深度学习的车牌识别算法 [J]. 中国交通信息化 .2019,234(8):122-126.</a:t>
            </a:r>
          </a:p>
          <a:p>
            <a:pPr indent="0"/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[22]冯慧娜.车牌识别系统中车牌定位与字符分割技术的研究[D].中北大学 ,2011.</a:t>
            </a:r>
            <a:endParaRPr lang="en-US" sz="9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/>
            <a:r>
              <a:rPr lang="en-US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[23</a:t>
            </a:r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] 冉令峰 . 基于垂直投影的车牌字符分割方法 [J]. 通信技术 ,2012,45(4):89-92.</a:t>
            </a:r>
            <a:endParaRPr lang="en-US" sz="9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/>
            <a:r>
              <a:rPr lang="en-US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[24</a:t>
            </a:r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] 迟晓君 , 孟庆春 . 基于投影特征值的车牌字符分割算法 [J].计算机应用研究 ,2006,46(7):262-263.</a:t>
            </a:r>
            <a:endParaRPr lang="en-US" sz="9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/>
            <a:r>
              <a:rPr lang="en-US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[25</a:t>
            </a:r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] 邓嘉诚，黄贺声，杨林，魏亚东 . 车辆牌照识别技术现状 [J].现代信息科技 ,2018,3(16):78-83</a:t>
            </a:r>
            <a:endParaRPr lang="en-US" sz="9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/>
            <a:r>
              <a:rPr lang="en-US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[26</a:t>
            </a:r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] 顾晨勤 , 葛万成 . 基于模板匹配算法的字符识别研究 [J]. 通信技术 ,2009,42(3):220-222</a:t>
            </a:r>
            <a:endParaRPr lang="en-US" sz="9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/>
            <a:r>
              <a:rPr lang="en-US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[27</a:t>
            </a:r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] 李兴阳，王文青 . 基于模板匹配的车牌字符识别算法研究 [J].陕西师范大学学报（自然科学版）,2008,36(6):176-178.</a:t>
            </a:r>
            <a:endParaRPr lang="en-US" sz="9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/>
            <a:r>
              <a:rPr lang="en-US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[28</a:t>
            </a:r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] 何兆成 , 佘锡伟，余文进，杨文臣 . 字符多特征提取方法及其在车牌识别中的应用 [J]. 计算机工程与应用 ,2011,47(23):228-231.</a:t>
            </a:r>
            <a:endParaRPr lang="en-US" sz="9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/>
            <a:r>
              <a:rPr lang="en-US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[29</a:t>
            </a:r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] 潘翔 王恒 . 基于深度学习的车牌相似字符识别 [J]. 计算机科学 ,2017,44(6A):229-232.</a:t>
            </a:r>
            <a:endParaRPr lang="en-US" sz="9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indent="0"/>
            <a:r>
              <a:rPr lang="en-US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[30</a:t>
            </a:r>
            <a:r>
              <a:rPr lang="zh-CN" sz="9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] 韩立明，王波涛 . 车牌识别中关键技术的研究与实现 [J]. 计算机工程与设计 ,2010,31(17):3919-3923.</a:t>
            </a:r>
            <a:endParaRPr lang="zh-CN" altLang="en-US" sz="9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5" name="矩形 4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0998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文献索引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图片3"/>
          <p:cNvPicPr>
            <a:picLocks noChangeAspect="1"/>
          </p:cNvPicPr>
          <p:nvPr/>
        </p:nvPicPr>
        <p:blipFill>
          <a:blip r:embed="rId3"/>
          <a:srcRect l="1557" t="3946" r="1511" b="2960"/>
          <a:stretch>
            <a:fillRect/>
          </a:stretch>
        </p:blipFill>
        <p:spPr>
          <a:xfrm>
            <a:off x="3563620" y="699135"/>
            <a:ext cx="5370830" cy="3950970"/>
          </a:xfrm>
          <a:prstGeom prst="rect">
            <a:avLst/>
          </a:prstGeom>
          <a:effectLst>
            <a:outerShdw blurRad="12700" dist="38100" dir="2700000" algn="ctr" rotWithShape="0">
              <a:schemeClr val="tx1">
                <a:alpha val="100000"/>
              </a:schemeClr>
            </a:outerShdw>
            <a:reflection stA="32000" endA="300" endPos="10000" dir="5400000" sy="-100000" algn="bl" rotWithShape="0"/>
            <a:softEdge rad="38100"/>
          </a:effectLst>
        </p:spPr>
      </p:pic>
      <p:sp>
        <p:nvSpPr>
          <p:cNvPr id="2" name="文本框 1"/>
          <p:cNvSpPr txBox="1"/>
          <p:nvPr/>
        </p:nvSpPr>
        <p:spPr>
          <a:xfrm>
            <a:off x="107315" y="1059815"/>
            <a:ext cx="339407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发展</a:t>
            </a:r>
            <a:r>
              <a:rPr lang="zh-CN" altLang="en-US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智慧城市</a:t>
            </a:r>
            <a:r>
              <a:rPr lang="zh-CN" altLang="en-US" sz="1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，为人们创造和谐美好而便捷的生活。</a:t>
            </a: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14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车牌识别系统是智能城市的组成部分之一，采用数字图像处理、模式识别和计算机视觉技术，在不影响车辆行驶的条件下，</a:t>
            </a:r>
            <a:r>
              <a:rPr lang="zh-CN" altLang="en-US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准确</a:t>
            </a: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而</a:t>
            </a:r>
            <a:r>
              <a:rPr lang="zh-CN" altLang="en-US" sz="1400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迅速</a:t>
            </a:r>
            <a:r>
              <a:rPr lang="zh-CN" altLang="en-US"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地获得车辆的数字化信息，最终实现车辆的智能化管理。</a:t>
            </a:r>
          </a:p>
        </p:txBody>
      </p:sp>
      <p:sp>
        <p:nvSpPr>
          <p:cNvPr id="5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4745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智慧城市，智慧交通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2" descr="车牌识别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3215" y="339725"/>
            <a:ext cx="7456170" cy="4723765"/>
          </a:xfrm>
          <a:prstGeom prst="rect">
            <a:avLst/>
          </a:prstGeom>
        </p:spPr>
      </p:pic>
      <p:sp>
        <p:nvSpPr>
          <p:cNvPr id="29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20142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方案研究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菱形 53"/>
          <p:cNvSpPr/>
          <p:nvPr/>
        </p:nvSpPr>
        <p:spPr>
          <a:xfrm>
            <a:off x="6732270" y="0"/>
            <a:ext cx="4839970" cy="4706620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菱形 27"/>
          <p:cNvSpPr/>
          <p:nvPr/>
        </p:nvSpPr>
        <p:spPr>
          <a:xfrm>
            <a:off x="6772275" y="405765"/>
            <a:ext cx="4839970" cy="4706620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43755" y="1367155"/>
            <a:ext cx="66294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46650" y="4516120"/>
            <a:ext cx="1825625" cy="305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46650" y="3867785"/>
            <a:ext cx="1825625" cy="305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46650" y="3075940"/>
            <a:ext cx="1825625" cy="305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932045" y="2200910"/>
            <a:ext cx="1965325" cy="305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21bb051f8198618fb1ce76748ed2e738ad4e6f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765" y="123825"/>
            <a:ext cx="5207000" cy="2914015"/>
          </a:xfrm>
          <a:prstGeom prst="rect">
            <a:avLst/>
          </a:prstGeom>
        </p:spPr>
      </p:pic>
      <p:pic>
        <p:nvPicPr>
          <p:cNvPr id="7" name="图片 7" descr="蒙A48M38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50" y="843915"/>
            <a:ext cx="5090795" cy="1621790"/>
          </a:xfrm>
          <a:prstGeom prst="rect">
            <a:avLst/>
          </a:prstGeom>
          <a:noFill/>
        </p:spPr>
      </p:pic>
      <p:sp>
        <p:nvSpPr>
          <p:cNvPr id="100" name="文本框 99"/>
          <p:cNvSpPr txBox="1"/>
          <p:nvPr/>
        </p:nvSpPr>
        <p:spPr>
          <a:xfrm>
            <a:off x="323215" y="843915"/>
            <a:ext cx="3659505" cy="3692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-17145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字符特征：</a:t>
            </a:r>
          </a:p>
          <a:p>
            <a:pPr indent="0" algn="l" fontAlgn="auto">
              <a:lnSpc>
                <a:spcPct val="150000"/>
              </a:lnSpc>
              <a:buNone/>
            </a:pPr>
            <a:r>
              <a:rPr lang="zh-CN" altLang="en-US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每个字符宽度为45mm，高度为 90mm，间隔符宽 10mm，每个单元间隔12mm。除第1个汉字外，字母和数字的笔画在竖直方向都是连通的</a:t>
            </a:r>
          </a:p>
          <a:p>
            <a:pPr marL="171450" indent="-17145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b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几何特征。</a:t>
            </a:r>
          </a:p>
          <a:p>
            <a:pPr indent="0" algn="l" fontAlgn="auto">
              <a:lnSpc>
                <a:spcPct val="150000"/>
              </a:lnSpc>
              <a:buNone/>
            </a:pPr>
            <a:r>
              <a:rPr lang="zh-CN" altLang="en-US" sz="1200" b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整个车牌的宽高比近似为 3：1。</a:t>
            </a:r>
          </a:p>
          <a:p>
            <a:pPr marL="171450" indent="-17145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b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灰度变化特征</a:t>
            </a:r>
          </a:p>
          <a:p>
            <a:pPr lvl="0" indent="0" algn="l" fontAlgn="auto">
              <a:lnSpc>
                <a:spcPct val="150000"/>
              </a:lnSpc>
              <a:buNone/>
            </a:pPr>
            <a:r>
              <a:rPr lang="zh-CN" altLang="en-US" sz="1200" b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在车牌内，由于字符本身与牌照底色的内部灰度是均匀的，所以穿过车牌的水平直线呈现连续的波峰、波谷、波峰的分布。 </a:t>
            </a:r>
          </a:p>
          <a:p>
            <a:pPr marL="171450" lvl="0" indent="-17145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 b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车牌区域水平或垂直投影特征</a:t>
            </a:r>
          </a:p>
          <a:p>
            <a:pPr lvl="0" indent="0" algn="l" fontAlgn="auto">
              <a:lnSpc>
                <a:spcPct val="150000"/>
              </a:lnSpc>
              <a:buNone/>
            </a:pPr>
            <a:r>
              <a:rPr lang="zh-CN" altLang="en-US" sz="1200" b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车牌区域水平或垂直投影呈现连续的波峰、波谷、波峰的分布。</a:t>
            </a:r>
          </a:p>
        </p:txBody>
      </p:sp>
      <p:sp>
        <p:nvSpPr>
          <p:cNvPr id="29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120142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研究对象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565" y="3004185"/>
            <a:ext cx="4402455" cy="18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1663625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5" name="TextBox 23"/>
          <p:cNvSpPr txBox="1"/>
          <p:nvPr/>
        </p:nvSpPr>
        <p:spPr>
          <a:xfrm>
            <a:off x="3814433" y="1861222"/>
            <a:ext cx="106299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硬件系统</a:t>
            </a:r>
          </a:p>
        </p:txBody>
      </p:sp>
      <p:sp>
        <p:nvSpPr>
          <p:cNvPr id="6" name="TextBox 24"/>
          <p:cNvSpPr txBox="1"/>
          <p:nvPr/>
        </p:nvSpPr>
        <p:spPr>
          <a:xfrm>
            <a:off x="3814433" y="2188638"/>
            <a:ext cx="106299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软件实现</a:t>
            </a:r>
          </a:p>
        </p:txBody>
      </p:sp>
      <p:sp>
        <p:nvSpPr>
          <p:cNvPr id="7" name="TextBox 25"/>
          <p:cNvSpPr txBox="1"/>
          <p:nvPr/>
        </p:nvSpPr>
        <p:spPr>
          <a:xfrm>
            <a:off x="3814434" y="2538780"/>
            <a:ext cx="106299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车牌定位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07904" y="1275606"/>
            <a:ext cx="4676616" cy="530225"/>
            <a:chOff x="3707904" y="1275606"/>
            <a:chExt cx="4676616" cy="530225"/>
          </a:xfrm>
        </p:grpSpPr>
        <p:sp>
          <p:nvSpPr>
            <p:cNvPr id="4" name="TextBox 4"/>
            <p:cNvSpPr txBox="1"/>
            <p:nvPr/>
          </p:nvSpPr>
          <p:spPr>
            <a:xfrm>
              <a:off x="3707904" y="1275606"/>
              <a:ext cx="2359660" cy="53022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3000" dirty="0">
                  <a:solidFill>
                    <a:schemeClr val="accent4"/>
                  </a:solidFill>
                  <a:latin typeface="Impact" panose="020B0806030902050204" pitchFamily="34" charset="0"/>
                </a:rPr>
                <a:t>STM32F103ZET</a:t>
              </a:r>
              <a:endParaRPr lang="zh-CN" altLang="en-US" sz="3000" dirty="0">
                <a:solidFill>
                  <a:schemeClr val="accent4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012160" y="1330628"/>
              <a:ext cx="2372360" cy="407035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传统车牌识别方法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3825914" y="3281290"/>
            <a:ext cx="5319000" cy="2004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TextBox 23"/>
          <p:cNvSpPr txBox="1"/>
          <p:nvPr/>
        </p:nvSpPr>
        <p:spPr>
          <a:xfrm>
            <a:off x="5034544" y="1860940"/>
            <a:ext cx="106299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</a:p>
        </p:txBody>
      </p:sp>
      <p:sp>
        <p:nvSpPr>
          <p:cNvPr id="14" name="TextBox 24"/>
          <p:cNvSpPr txBox="1"/>
          <p:nvPr/>
        </p:nvSpPr>
        <p:spPr>
          <a:xfrm>
            <a:off x="5034544" y="2188356"/>
            <a:ext cx="106299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车牌识别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06975" y="2504440"/>
            <a:ext cx="199771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14630" indent="-21463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车牌识别结果及分析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751840"/>
            <a:ext cx="9144000" cy="392430"/>
            <a:chOff x="0" y="1243696"/>
            <a:chExt cx="9144000" cy="381000"/>
          </a:xfrm>
          <a:solidFill>
            <a:schemeClr val="accent5">
              <a:lumMod val="75000"/>
            </a:schemeClr>
          </a:solidFill>
        </p:grpSpPr>
        <p:sp>
          <p:nvSpPr>
            <p:cNvPr id="204" name="Rectangle 12"/>
            <p:cNvSpPr/>
            <p:nvPr/>
          </p:nvSpPr>
          <p:spPr>
            <a:xfrm>
              <a:off x="0" y="1243696"/>
              <a:ext cx="9144000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3"/>
            <p:cNvSpPr/>
            <p:nvPr/>
          </p:nvSpPr>
          <p:spPr>
            <a:xfrm>
              <a:off x="4610100" y="1243696"/>
              <a:ext cx="4533900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0" y="4492625"/>
            <a:ext cx="9144000" cy="95250"/>
            <a:chOff x="0" y="4596495"/>
            <a:chExt cx="9144000" cy="1047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9" name="Rectangle 13"/>
            <p:cNvSpPr/>
            <p:nvPr/>
          </p:nvSpPr>
          <p:spPr>
            <a:xfrm>
              <a:off x="0" y="4596495"/>
              <a:ext cx="9144000" cy="1047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14"/>
            <p:cNvSpPr/>
            <p:nvPr/>
          </p:nvSpPr>
          <p:spPr>
            <a:xfrm>
              <a:off x="4610100" y="4596495"/>
              <a:ext cx="4533900" cy="1047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213" name="Text Placeholder 7"/>
          <p:cNvSpPr txBox="1"/>
          <p:nvPr/>
        </p:nvSpPr>
        <p:spPr>
          <a:xfrm>
            <a:off x="539750" y="751840"/>
            <a:ext cx="3269615" cy="304800"/>
          </a:xfrm>
          <a:prstGeom prst="rect">
            <a:avLst/>
          </a:prstGeom>
        </p:spPr>
        <p:txBody>
          <a:bodyPr/>
          <a:lstStyle>
            <a:lvl1pPr marL="300355" indent="-300355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40" indent="-2501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9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810" indent="-20066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59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98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37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76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515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硬件系统</a:t>
            </a:r>
          </a:p>
        </p:txBody>
      </p:sp>
      <p:sp>
        <p:nvSpPr>
          <p:cNvPr id="14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7114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基于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STM32F103ZET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20" name="矩形 19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5" descr="系统框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343660"/>
            <a:ext cx="3027045" cy="2207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26177" t="37377" r="41021" b="25000"/>
          <a:stretch>
            <a:fillRect/>
          </a:stretch>
        </p:blipFill>
        <p:spPr>
          <a:xfrm>
            <a:off x="3321050" y="1868805"/>
            <a:ext cx="2568575" cy="129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" y="1463040"/>
            <a:ext cx="3198495" cy="2101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接连接符 6"/>
          <p:cNvCxnSpPr/>
          <p:nvPr/>
        </p:nvCxnSpPr>
        <p:spPr>
          <a:xfrm flipH="1">
            <a:off x="3275330" y="1203960"/>
            <a:ext cx="3175" cy="3265805"/>
          </a:xfrm>
          <a:prstGeom prst="line">
            <a:avLst/>
          </a:prstGeom>
          <a:ln w="285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5928995" y="1185545"/>
            <a:ext cx="3175" cy="3265805"/>
          </a:xfrm>
          <a:prstGeom prst="line">
            <a:avLst/>
          </a:prstGeom>
          <a:ln w="285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048760" y="3889375"/>
            <a:ext cx="150558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2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开发环境</a:t>
            </a:r>
            <a:r>
              <a:rPr lang="en-US" sz="12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Keil5</a:t>
            </a:r>
            <a:endParaRPr lang="en-US" altLang="en-US" sz="12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5015" y="3902075"/>
            <a:ext cx="215392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2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实验平台</a:t>
            </a:r>
            <a:r>
              <a:rPr lang="en-US" sz="12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STM32F103ZET</a:t>
            </a:r>
            <a:endParaRPr lang="en-US" altLang="en-US" sz="12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78955" y="3895725"/>
            <a:ext cx="141732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200" b="1">
                <a:latin typeface="等线" panose="02010600030101010101" charset="-122"/>
                <a:ea typeface="等线" panose="02010600030101010101" charset="-122"/>
              </a:rPr>
              <a:t>系统硬件模块组成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4492625"/>
            <a:ext cx="9144000" cy="95250"/>
            <a:chOff x="0" y="4596495"/>
            <a:chExt cx="9144000" cy="1047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9" name="Rectangle 13"/>
            <p:cNvSpPr/>
            <p:nvPr/>
          </p:nvSpPr>
          <p:spPr>
            <a:xfrm>
              <a:off x="0" y="4596495"/>
              <a:ext cx="9144000" cy="1047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14"/>
            <p:cNvSpPr/>
            <p:nvPr/>
          </p:nvSpPr>
          <p:spPr>
            <a:xfrm>
              <a:off x="4610100" y="4596495"/>
              <a:ext cx="4533900" cy="1047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7544" y="245001"/>
            <a:ext cx="360000" cy="360000"/>
            <a:chOff x="1965186" y="1419622"/>
            <a:chExt cx="302558" cy="314067"/>
          </a:xfrm>
        </p:grpSpPr>
        <p:sp>
          <p:nvSpPr>
            <p:cNvPr id="20" name="矩形 19"/>
            <p:cNvSpPr/>
            <p:nvPr/>
          </p:nvSpPr>
          <p:spPr>
            <a:xfrm>
              <a:off x="1965186" y="1419622"/>
              <a:ext cx="252000" cy="2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087744" y="1553689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3" descr="软件算法流程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45" y="1227455"/>
            <a:ext cx="7052945" cy="31826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751840"/>
            <a:ext cx="9144000" cy="392430"/>
            <a:chOff x="0" y="1243696"/>
            <a:chExt cx="9144000" cy="381000"/>
          </a:xfrm>
          <a:solidFill>
            <a:schemeClr val="accent5">
              <a:lumMod val="75000"/>
            </a:schemeClr>
          </a:solidFill>
        </p:grpSpPr>
        <p:sp>
          <p:nvSpPr>
            <p:cNvPr id="5" name="Rectangle 12"/>
            <p:cNvSpPr/>
            <p:nvPr/>
          </p:nvSpPr>
          <p:spPr>
            <a:xfrm>
              <a:off x="0" y="1243696"/>
              <a:ext cx="9144000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3"/>
            <p:cNvSpPr/>
            <p:nvPr/>
          </p:nvSpPr>
          <p:spPr>
            <a:xfrm>
              <a:off x="4610100" y="1243696"/>
              <a:ext cx="4533900" cy="381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7" name="Text Placeholder 7"/>
          <p:cNvSpPr txBox="1"/>
          <p:nvPr/>
        </p:nvSpPr>
        <p:spPr>
          <a:xfrm>
            <a:off x="539750" y="751840"/>
            <a:ext cx="3269615" cy="304800"/>
          </a:xfrm>
          <a:prstGeom prst="rect">
            <a:avLst/>
          </a:prstGeom>
        </p:spPr>
        <p:txBody>
          <a:bodyPr/>
          <a:lstStyle>
            <a:lvl1pPr marL="300355" indent="-300355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40" indent="-2501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9949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400810" indent="-20066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chemeClr val="tx1"/>
                </a:solidFill>
                <a:latin typeface="+mn-lt"/>
                <a:ea typeface="+mn-ea"/>
              </a:defRPr>
            </a:lvl4pPr>
            <a:lvl5pPr marL="179959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12598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45237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277876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105150" indent="-199390" algn="l" defTabSz="8001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软件实现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108"/>
          <p:cNvSpPr txBox="1">
            <a:spLocks noChangeArrowheads="1"/>
          </p:cNvSpPr>
          <p:nvPr/>
        </p:nvSpPr>
        <p:spPr bwMode="auto">
          <a:xfrm>
            <a:off x="539552" y="267494"/>
            <a:ext cx="27114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基于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STM32F103ZET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="">
      <p:transition spd="med">
        <p:wip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586.8897637795271,&quot;width&quot;:6894.179527559054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7,&quot;width&quot;:855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e26553f-beda-47f5-8b5d-af1a9104dad4}"/>
  <p:tag name="TABLE_ENDDRAG_ORIGIN_RECT" val="627*342"/>
  <p:tag name="TABLE_ENDDRAG_RECT" val="48*54*627*3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eb44b31-e277-4644-966c-1c00c46d3c74}"/>
  <p:tag name="TABLE_ENDDRAG_ORIGIN_RECT" val="531*231"/>
  <p:tag name="TABLE_ENDDRAG_RECT" val="93*88*531*231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00B0F0"/>
      </a:accent2>
      <a:accent3>
        <a:srgbClr val="414455"/>
      </a:accent3>
      <a:accent4>
        <a:srgbClr val="0E90BE"/>
      </a:accent4>
      <a:accent5>
        <a:srgbClr val="68A7D6"/>
      </a:accent5>
      <a:accent6>
        <a:srgbClr val="686C8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2660</Words>
  <Application>Microsoft Office PowerPoint</Application>
  <PresentationFormat>全屏显示(16:9)</PresentationFormat>
  <Paragraphs>265</Paragraphs>
  <Slides>34</Slides>
  <Notes>33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等线</vt:lpstr>
      <vt:lpstr>方正姚体</vt:lpstr>
      <vt:lpstr>华文中宋</vt:lpstr>
      <vt:lpstr>微软雅黑</vt:lpstr>
      <vt:lpstr>Arial</vt:lpstr>
      <vt:lpstr>Calibri</vt:lpstr>
      <vt:lpstr>Impact</vt:lpstr>
      <vt:lpstr>Wingdings</vt:lpstr>
      <vt:lpstr>Office 主题​​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https://800sucai.taobao.com/</cp:keywords>
  <dc:description>https://800sucai.taobao.com/</dc:description>
  <cp:lastModifiedBy>wkn1501677@outlook.com</cp:lastModifiedBy>
  <cp:revision>300</cp:revision>
  <dcterms:created xsi:type="dcterms:W3CDTF">2014-09-01T11:16:00Z</dcterms:created>
  <dcterms:modified xsi:type="dcterms:W3CDTF">2021-10-20T13:31:00Z</dcterms:modified>
  <cp:category>https://800sucai.taobao.com/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6111304E97D646F79212E5F9F6DF41F0</vt:lpwstr>
  </property>
  <property fmtid="{D5CDD505-2E9C-101B-9397-08002B2CF9AE}" pid="3" name="KSOProductBuildVer">
    <vt:lpwstr>2052-11.1.0.10577</vt:lpwstr>
  </property>
</Properties>
</file>